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4.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5.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6.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7.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8.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9.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1.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12.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13.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6.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17.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18.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5"/>
  </p:notesMasterIdLst>
  <p:handoutMasterIdLst>
    <p:handoutMasterId r:id="rId36"/>
  </p:handoutMasterIdLst>
  <p:sldIdLst>
    <p:sldId id="299" r:id="rId5"/>
    <p:sldId id="263" r:id="rId6"/>
    <p:sldId id="294" r:id="rId7"/>
    <p:sldId id="381" r:id="rId8"/>
    <p:sldId id="278" r:id="rId9"/>
    <p:sldId id="265" r:id="rId10"/>
    <p:sldId id="266" r:id="rId11"/>
    <p:sldId id="267" r:id="rId12"/>
    <p:sldId id="268" r:id="rId13"/>
    <p:sldId id="269" r:id="rId14"/>
    <p:sldId id="270" r:id="rId15"/>
    <p:sldId id="271" r:id="rId16"/>
    <p:sldId id="272" r:id="rId17"/>
    <p:sldId id="276" r:id="rId18"/>
    <p:sldId id="274" r:id="rId19"/>
    <p:sldId id="297" r:id="rId20"/>
    <p:sldId id="382" r:id="rId21"/>
    <p:sldId id="298" r:id="rId22"/>
    <p:sldId id="279" r:id="rId23"/>
    <p:sldId id="280" r:id="rId24"/>
    <p:sldId id="281" r:id="rId25"/>
    <p:sldId id="282" r:id="rId26"/>
    <p:sldId id="283" r:id="rId27"/>
    <p:sldId id="286" r:id="rId28"/>
    <p:sldId id="287" r:id="rId29"/>
    <p:sldId id="288" r:id="rId30"/>
    <p:sldId id="290" r:id="rId31"/>
    <p:sldId id="289" r:id="rId32"/>
    <p:sldId id="284" r:id="rId33"/>
    <p:sldId id="29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C989952C-9576-EA21-1F52-08D33384B721}" name="Ettore Di Benedetto" initials="ED" userId="S::dibenedetto@un.org::c6983440-d584-4ecb-859c-ff483b6fb859" providerId="AD"/>
  <p188:author id="{BB9269A0-4C78-3728-56BB-2F6D64562D7B}" name="Patricia Keays" initials="PK" userId="af1ba9049954c777" providerId="Windows Live"/>
  <p188:author id="{47A807C1-D396-40A4-7499-EFFAAF56E34D}" name="Brian Connolly" initials="BC" userId="Brian Connoll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rian Connolly" initials="BC" lastIdx="1" clrIdx="0">
    <p:extLst>
      <p:ext uri="{19B8F6BF-5375-455C-9EA6-DF929625EA0E}">
        <p15:presenceInfo xmlns:p15="http://schemas.microsoft.com/office/powerpoint/2012/main" userId="Brian Connolly" providerId="None"/>
      </p:ext>
    </p:extLst>
  </p:cmAuthor>
  <p:cmAuthor id="2" name="Terbish Tsendsuren" initials="TT" lastIdx="6" clrIdx="1">
    <p:extLst>
      <p:ext uri="{19B8F6BF-5375-455C-9EA6-DF929625EA0E}">
        <p15:presenceInfo xmlns:p15="http://schemas.microsoft.com/office/powerpoint/2012/main" userId="S::tsendsuren@un.org::01ac52e2-acaa-4e6f-bbf6-c264e303a0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6A6"/>
    <a:srgbClr val="6F6E72"/>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376" autoAdjust="0"/>
  </p:normalViewPr>
  <p:slideViewPr>
    <p:cSldViewPr snapToGrid="0">
      <p:cViewPr varScale="1">
        <p:scale>
          <a:sx n="70" d="100"/>
          <a:sy n="70" d="100"/>
        </p:scale>
        <p:origin x="1094" y="48"/>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11/2/2025</a:t>
            </a:fld>
            <a:endParaRPr lang="en-US"/>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1</a:t>
            </a:fld>
            <a:endParaRPr lang="en-US"/>
          </a:p>
        </p:txBody>
      </p:sp>
    </p:spTree>
    <p:extLst>
      <p:ext uri="{BB962C8B-B14F-4D97-AF65-F5344CB8AC3E}">
        <p14:creationId xmlns:p14="http://schemas.microsoft.com/office/powerpoint/2010/main" val="1378305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20</a:t>
            </a:fld>
            <a:endParaRPr lang="en-US"/>
          </a:p>
        </p:txBody>
      </p:sp>
    </p:spTree>
    <p:extLst>
      <p:ext uri="{BB962C8B-B14F-4D97-AF65-F5344CB8AC3E}">
        <p14:creationId xmlns:p14="http://schemas.microsoft.com/office/powerpoint/2010/main" val="2845359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21</a:t>
            </a:fld>
            <a:endParaRPr lang="en-US"/>
          </a:p>
        </p:txBody>
      </p:sp>
    </p:spTree>
    <p:extLst>
      <p:ext uri="{BB962C8B-B14F-4D97-AF65-F5344CB8AC3E}">
        <p14:creationId xmlns:p14="http://schemas.microsoft.com/office/powerpoint/2010/main" val="2384163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22</a:t>
            </a:fld>
            <a:endParaRPr lang="en-US"/>
          </a:p>
        </p:txBody>
      </p:sp>
    </p:spTree>
    <p:extLst>
      <p:ext uri="{BB962C8B-B14F-4D97-AF65-F5344CB8AC3E}">
        <p14:creationId xmlns:p14="http://schemas.microsoft.com/office/powerpoint/2010/main" val="1642792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23</a:t>
            </a:fld>
            <a:endParaRPr lang="en-US"/>
          </a:p>
        </p:txBody>
      </p:sp>
    </p:spTree>
    <p:extLst>
      <p:ext uri="{BB962C8B-B14F-4D97-AF65-F5344CB8AC3E}">
        <p14:creationId xmlns:p14="http://schemas.microsoft.com/office/powerpoint/2010/main" val="369756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24</a:t>
            </a:fld>
            <a:endParaRPr lang="en-US"/>
          </a:p>
        </p:txBody>
      </p:sp>
    </p:spTree>
    <p:extLst>
      <p:ext uri="{BB962C8B-B14F-4D97-AF65-F5344CB8AC3E}">
        <p14:creationId xmlns:p14="http://schemas.microsoft.com/office/powerpoint/2010/main" val="733714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25</a:t>
            </a:fld>
            <a:endParaRPr lang="en-US"/>
          </a:p>
        </p:txBody>
      </p:sp>
    </p:spTree>
    <p:extLst>
      <p:ext uri="{BB962C8B-B14F-4D97-AF65-F5344CB8AC3E}">
        <p14:creationId xmlns:p14="http://schemas.microsoft.com/office/powerpoint/2010/main" val="1437788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26</a:t>
            </a:fld>
            <a:endParaRPr lang="en-US"/>
          </a:p>
        </p:txBody>
      </p:sp>
    </p:spTree>
    <p:extLst>
      <p:ext uri="{BB962C8B-B14F-4D97-AF65-F5344CB8AC3E}">
        <p14:creationId xmlns:p14="http://schemas.microsoft.com/office/powerpoint/2010/main" val="3444057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27</a:t>
            </a:fld>
            <a:endParaRPr lang="en-US"/>
          </a:p>
        </p:txBody>
      </p:sp>
    </p:spTree>
    <p:extLst>
      <p:ext uri="{BB962C8B-B14F-4D97-AF65-F5344CB8AC3E}">
        <p14:creationId xmlns:p14="http://schemas.microsoft.com/office/powerpoint/2010/main" val="272668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28</a:t>
            </a:fld>
            <a:endParaRPr lang="en-US"/>
          </a:p>
        </p:txBody>
      </p:sp>
    </p:spTree>
    <p:extLst>
      <p:ext uri="{BB962C8B-B14F-4D97-AF65-F5344CB8AC3E}">
        <p14:creationId xmlns:p14="http://schemas.microsoft.com/office/powerpoint/2010/main" val="7027915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29</a:t>
            </a:fld>
            <a:endParaRPr lang="en-US"/>
          </a:p>
        </p:txBody>
      </p:sp>
    </p:spTree>
    <p:extLst>
      <p:ext uri="{BB962C8B-B14F-4D97-AF65-F5344CB8AC3E}">
        <p14:creationId xmlns:p14="http://schemas.microsoft.com/office/powerpoint/2010/main" val="537402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4</a:t>
            </a:fld>
            <a:endParaRPr lang="en-US"/>
          </a:p>
        </p:txBody>
      </p:sp>
    </p:spTree>
    <p:extLst>
      <p:ext uri="{BB962C8B-B14F-4D97-AF65-F5344CB8AC3E}">
        <p14:creationId xmlns:p14="http://schemas.microsoft.com/office/powerpoint/2010/main" val="893962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7</a:t>
            </a:fld>
            <a:endParaRPr lang="en-US"/>
          </a:p>
        </p:txBody>
      </p:sp>
    </p:spTree>
    <p:extLst>
      <p:ext uri="{BB962C8B-B14F-4D97-AF65-F5344CB8AC3E}">
        <p14:creationId xmlns:p14="http://schemas.microsoft.com/office/powerpoint/2010/main" val="1569237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13</a:t>
            </a:fld>
            <a:endParaRPr lang="en-US"/>
          </a:p>
        </p:txBody>
      </p:sp>
    </p:spTree>
    <p:extLst>
      <p:ext uri="{BB962C8B-B14F-4D97-AF65-F5344CB8AC3E}">
        <p14:creationId xmlns:p14="http://schemas.microsoft.com/office/powerpoint/2010/main" val="3154533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14</a:t>
            </a:fld>
            <a:endParaRPr lang="en-US"/>
          </a:p>
        </p:txBody>
      </p:sp>
    </p:spTree>
    <p:extLst>
      <p:ext uri="{BB962C8B-B14F-4D97-AF65-F5344CB8AC3E}">
        <p14:creationId xmlns:p14="http://schemas.microsoft.com/office/powerpoint/2010/main" val="4088057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15</a:t>
            </a:fld>
            <a:endParaRPr lang="en-US"/>
          </a:p>
        </p:txBody>
      </p:sp>
    </p:spTree>
    <p:extLst>
      <p:ext uri="{BB962C8B-B14F-4D97-AF65-F5344CB8AC3E}">
        <p14:creationId xmlns:p14="http://schemas.microsoft.com/office/powerpoint/2010/main" val="3292296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17</a:t>
            </a:fld>
            <a:endParaRPr lang="en-US"/>
          </a:p>
        </p:txBody>
      </p:sp>
    </p:spTree>
    <p:extLst>
      <p:ext uri="{BB962C8B-B14F-4D97-AF65-F5344CB8AC3E}">
        <p14:creationId xmlns:p14="http://schemas.microsoft.com/office/powerpoint/2010/main" val="978381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18</a:t>
            </a:fld>
            <a:endParaRPr lang="en-US"/>
          </a:p>
        </p:txBody>
      </p:sp>
    </p:spTree>
    <p:extLst>
      <p:ext uri="{BB962C8B-B14F-4D97-AF65-F5344CB8AC3E}">
        <p14:creationId xmlns:p14="http://schemas.microsoft.com/office/powerpoint/2010/main" val="1633415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19</a:t>
            </a:fld>
            <a:endParaRPr lang="en-US"/>
          </a:p>
        </p:txBody>
      </p:sp>
    </p:spTree>
    <p:extLst>
      <p:ext uri="{BB962C8B-B14F-4D97-AF65-F5344CB8AC3E}">
        <p14:creationId xmlns:p14="http://schemas.microsoft.com/office/powerpoint/2010/main" val="2143148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sp>
        <p:nvSpPr>
          <p:cNvPr id="6" name="Footer Placeholder 4">
            <a:extLst>
              <a:ext uri="{FF2B5EF4-FFF2-40B4-BE49-F238E27FC236}">
                <a16:creationId xmlns:a16="http://schemas.microsoft.com/office/drawing/2014/main" id="{C72E0E0F-B9DF-A274-474A-3D08166F3944}"/>
              </a:ext>
            </a:extLst>
          </p:cNvPr>
          <p:cNvSpPr txBox="1">
            <a:spLocks/>
          </p:cNvSpPr>
          <p:nvPr userDrawn="1"/>
        </p:nvSpPr>
        <p:spPr>
          <a:xfrm>
            <a:off x="651264" y="6444045"/>
            <a:ext cx="10800000"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100" noProof="0" dirty="0">
                <a:solidFill>
                  <a:schemeClr val="bg1">
                    <a:lumMod val="65000"/>
                  </a:schemeClr>
                </a:solidFill>
              </a:rPr>
              <a:t> MFBPD de l’ONU 2025                                                                                                                                      	                Diapositive </a:t>
            </a:r>
            <a:fld id="{60323EB4-2EFA-49D3-81CD-1A9035A87ED7}" type="slidenum">
              <a:rPr lang="fr-FR" sz="1100" noProof="0" smtClean="0">
                <a:solidFill>
                  <a:schemeClr val="bg1">
                    <a:lumMod val="65000"/>
                  </a:schemeClr>
                </a:solidFill>
              </a:rPr>
              <a:pPr algn="l"/>
              <a:t>‹#›</a:t>
            </a:fld>
            <a:endParaRPr lang="fr-FR" sz="1100" noProof="0" dirty="0">
              <a:solidFill>
                <a:schemeClr val="bg1">
                  <a:lumMod val="65000"/>
                </a:schemeClr>
              </a:solidFill>
            </a:endParaRPr>
          </a:p>
        </p:txBody>
      </p:sp>
      <p:sp>
        <p:nvSpPr>
          <p:cNvPr id="2" name="TextBox 1">
            <a:extLst>
              <a:ext uri="{FF2B5EF4-FFF2-40B4-BE49-F238E27FC236}">
                <a16:creationId xmlns:a16="http://schemas.microsoft.com/office/drawing/2014/main" id="{F4636699-7F44-36E4-31D6-6E97038D1B7A}"/>
              </a:ext>
            </a:extLst>
          </p:cNvPr>
          <p:cNvSpPr txBox="1"/>
          <p:nvPr userDrawn="1"/>
        </p:nvSpPr>
        <p:spPr>
          <a:xfrm>
            <a:off x="838200" y="257455"/>
            <a:ext cx="9980251" cy="261610"/>
          </a:xfrm>
          <a:prstGeom prst="rect">
            <a:avLst/>
          </a:prstGeom>
          <a:noFill/>
        </p:spPr>
        <p:txBody>
          <a:bodyPr wrap="squar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1.1 Maintien de la paix de l’ONU – Niveau stratégique</a:t>
            </a:r>
          </a:p>
        </p:txBody>
      </p:sp>
      <p:pic>
        <p:nvPicPr>
          <p:cNvPr id="7" name="Picture 2" descr="A black background with a black square&#10;&#10;Description automatically generated with medium confidence">
            <a:extLst>
              <a:ext uri="{FF2B5EF4-FFF2-40B4-BE49-F238E27FC236}">
                <a16:creationId xmlns:a16="http://schemas.microsoft.com/office/drawing/2014/main" id="{E4FC1671-3A97-768A-DBC3-349D44E78385}"/>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26.png"/><Relationship Id="rId5" Type="http://schemas.openxmlformats.org/officeDocument/2006/relationships/slideLayout" Target="../slideLayouts/slideLayout1.xml"/><Relationship Id="rId4" Type="http://schemas.openxmlformats.org/officeDocument/2006/relationships/tags" Target="../tags/tag45.xml"/></Relationships>
</file>

<file path=ppt/slides/_rels/slide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microsoft.com/office/2007/relationships/hdphoto" Target="../media/hdphoto4.wdp"/><Relationship Id="rId5" Type="http://schemas.openxmlformats.org/officeDocument/2006/relationships/image" Target="../media/image27.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microsoft.com/office/2007/relationships/hdphoto" Target="../media/hdphoto5.wdp"/><Relationship Id="rId5" Type="http://schemas.openxmlformats.org/officeDocument/2006/relationships/image" Target="../media/image28.pn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3.xml"/><Relationship Id="rId1" Type="http://schemas.openxmlformats.org/officeDocument/2006/relationships/tags" Target="../tags/tag52.xml"/></Relationships>
</file>

<file path=ppt/slides/_rels/slide14.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29.png"/><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59.xml"/><Relationship Id="rId7" Type="http://schemas.openxmlformats.org/officeDocument/2006/relationships/image" Target="../media/image30.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60.xml"/><Relationship Id="rId9" Type="http://schemas.microsoft.com/office/2007/relationships/hdphoto" Target="../media/hdphoto6.wdp"/></Relationships>
</file>

<file path=ppt/slides/_rels/slide1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32.png"/><Relationship Id="rId5" Type="http://schemas.openxmlformats.org/officeDocument/2006/relationships/notesSlide" Target="../notesSlides/notesSlide6.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33.png"/><Relationship Id="rId4"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34.png"/><Relationship Id="rId5" Type="http://schemas.openxmlformats.org/officeDocument/2006/relationships/notesSlide" Target="../notesSlides/notesSlide8.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tags" Target="../tags/tag70.xml"/><Relationship Id="rId6" Type="http://schemas.microsoft.com/office/2007/relationships/hdphoto" Target="../media/hdphoto7.wdp"/><Relationship Id="rId5" Type="http://schemas.openxmlformats.org/officeDocument/2006/relationships/image" Target="../media/image35.png"/><Relationship Id="rId4"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36.png"/><Relationship Id="rId4" Type="http://schemas.openxmlformats.org/officeDocument/2006/relationships/notesSlide" Target="../notesSlides/notesSlide10.xml"/></Relationships>
</file>

<file path=ppt/slides/_rels/slide22.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37.png"/><Relationship Id="rId5" Type="http://schemas.openxmlformats.org/officeDocument/2006/relationships/notesSlide" Target="../notesSlides/notesSlide11.xml"/><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tags" Target="../tags/tag77.xml"/><Relationship Id="rId6" Type="http://schemas.microsoft.com/office/2007/relationships/hdphoto" Target="../media/hdphoto8.wdp"/><Relationship Id="rId5" Type="http://schemas.openxmlformats.org/officeDocument/2006/relationships/image" Target="../media/image38.png"/><Relationship Id="rId4"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39.png"/><Relationship Id="rId4"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40.png"/><Relationship Id="rId4"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tags" Target="../tags/tag83.xml"/><Relationship Id="rId6" Type="http://schemas.microsoft.com/office/2007/relationships/hdphoto" Target="../media/hdphoto9.wdp"/><Relationship Id="rId5" Type="http://schemas.openxmlformats.org/officeDocument/2006/relationships/image" Target="../media/image41.png"/><Relationship Id="rId4"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42.png"/><Relationship Id="rId5" Type="http://schemas.openxmlformats.org/officeDocument/2006/relationships/notesSlide" Target="../notesSlides/notesSlide16.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tags" Target="../tags/tag88.xml"/><Relationship Id="rId6" Type="http://schemas.microsoft.com/office/2007/relationships/hdphoto" Target="../media/hdphoto10.wdp"/><Relationship Id="rId5" Type="http://schemas.openxmlformats.org/officeDocument/2006/relationships/image" Target="../media/image43.png"/><Relationship Id="rId4"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tags" Target="../tags/tag90.xml"/><Relationship Id="rId6" Type="http://schemas.microsoft.com/office/2007/relationships/hdphoto" Target="../media/hdphoto11.wdp"/><Relationship Id="rId5" Type="http://schemas.openxmlformats.org/officeDocument/2006/relationships/image" Target="../media/image44.png"/><Relationship Id="rId4"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45.png"/><Relationship Id="rId5" Type="http://schemas.openxmlformats.org/officeDocument/2006/relationships/notesSlide" Target="../notesSlides/notesSlide19.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png"/><Relationship Id="rId2" Type="http://schemas.openxmlformats.org/officeDocument/2006/relationships/video" Target="NULL" TargetMode="External"/><Relationship Id="rId1" Type="http://schemas.openxmlformats.org/officeDocument/2006/relationships/tags" Target="../tags/tag5.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microsoft.com/office/2007/relationships/media" Target="../media/media1.mp4"/></Relationships>
</file>

<file path=ppt/slides/_rels/slide6.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4.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3.jpeg"/><Relationship Id="rId5" Type="http://schemas.openxmlformats.org/officeDocument/2006/relationships/slideLayout" Target="../slideLayouts/slideLayout1.xml"/><Relationship Id="rId4" Type="http://schemas.openxmlformats.org/officeDocument/2006/relationships/tags" Target="../tags/tag10.xml"/></Relationships>
</file>

<file path=ppt/slides/_rels/slide7.xml.rels><?xml version="1.0" encoding="UTF-8" standalone="yes"?>
<Relationships xmlns="http://schemas.openxmlformats.org/package/2006/relationships"><Relationship Id="rId8" Type="http://schemas.openxmlformats.org/officeDocument/2006/relationships/tags" Target="../tags/tag18.xml"/><Relationship Id="rId13" Type="http://schemas.microsoft.com/office/2007/relationships/hdphoto" Target="../media/hdphoto2.wdp"/><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image" Target="../media/image6.png"/><Relationship Id="rId17" Type="http://schemas.openxmlformats.org/officeDocument/2006/relationships/image" Target="../media/image10.jpeg"/><Relationship Id="rId2" Type="http://schemas.openxmlformats.org/officeDocument/2006/relationships/tags" Target="../tags/tag12.xml"/><Relationship Id="rId16" Type="http://schemas.openxmlformats.org/officeDocument/2006/relationships/image" Target="../media/image9.jpeg"/><Relationship Id="rId1" Type="http://schemas.openxmlformats.org/officeDocument/2006/relationships/tags" Target="../tags/tag11.xml"/><Relationship Id="rId6" Type="http://schemas.openxmlformats.org/officeDocument/2006/relationships/tags" Target="../tags/tag16.xml"/><Relationship Id="rId11" Type="http://schemas.microsoft.com/office/2007/relationships/hdphoto" Target="../media/hdphoto1.wdp"/><Relationship Id="rId5" Type="http://schemas.openxmlformats.org/officeDocument/2006/relationships/tags" Target="../tags/tag15.xml"/><Relationship Id="rId15" Type="http://schemas.openxmlformats.org/officeDocument/2006/relationships/image" Target="../media/image8.jpeg"/><Relationship Id="rId10" Type="http://schemas.openxmlformats.org/officeDocument/2006/relationships/image" Target="../media/image5.png"/><Relationship Id="rId4" Type="http://schemas.openxmlformats.org/officeDocument/2006/relationships/tags" Target="../tags/tag14.xml"/><Relationship Id="rId9" Type="http://schemas.openxmlformats.org/officeDocument/2006/relationships/slideLayout" Target="../slideLayouts/slideLayout1.xml"/><Relationship Id="rId14" Type="http://schemas.openxmlformats.org/officeDocument/2006/relationships/image" Target="../media/image7.jpeg"/></Relationships>
</file>

<file path=ppt/slides/_rels/slide8.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image" Target="../media/image11.png"/><Relationship Id="rId26" Type="http://schemas.openxmlformats.org/officeDocument/2006/relationships/image" Target="../media/image19.png"/><Relationship Id="rId3" Type="http://schemas.openxmlformats.org/officeDocument/2006/relationships/tags" Target="../tags/tag21.xml"/><Relationship Id="rId21" Type="http://schemas.openxmlformats.org/officeDocument/2006/relationships/image" Target="../media/image14.png"/><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notesSlide" Target="../notesSlides/notesSlide3.xml"/><Relationship Id="rId25" Type="http://schemas.openxmlformats.org/officeDocument/2006/relationships/image" Target="../media/image18.png"/><Relationship Id="rId2" Type="http://schemas.openxmlformats.org/officeDocument/2006/relationships/tags" Target="../tags/tag20.xml"/><Relationship Id="rId16" Type="http://schemas.openxmlformats.org/officeDocument/2006/relationships/slideLayout" Target="../slideLayouts/slideLayout1.xml"/><Relationship Id="rId20" Type="http://schemas.openxmlformats.org/officeDocument/2006/relationships/image" Target="../media/image13.png"/><Relationship Id="rId29" Type="http://schemas.openxmlformats.org/officeDocument/2006/relationships/image" Target="../media/image22.jpeg"/><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image" Target="../media/image17.png"/><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image" Target="../media/image16.png"/><Relationship Id="rId28" Type="http://schemas.openxmlformats.org/officeDocument/2006/relationships/image" Target="../media/image21.png"/><Relationship Id="rId10" Type="http://schemas.openxmlformats.org/officeDocument/2006/relationships/tags" Target="../tags/tag28.xml"/><Relationship Id="rId19" Type="http://schemas.openxmlformats.org/officeDocument/2006/relationships/image" Target="../media/image12.png"/><Relationship Id="rId31" Type="http://schemas.openxmlformats.org/officeDocument/2006/relationships/image" Target="../media/image24.png"/><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image" Target="../media/image15.jpeg"/><Relationship Id="rId27" Type="http://schemas.openxmlformats.org/officeDocument/2006/relationships/image" Target="../media/image20.png"/><Relationship Id="rId30" Type="http://schemas.openxmlformats.org/officeDocument/2006/relationships/image" Target="../media/image23.jpeg"/></Relationships>
</file>

<file path=ppt/slides/_rels/slide9.xml.rels><?xml version="1.0" encoding="UTF-8" standalone="yes"?>
<Relationships xmlns="http://schemas.openxmlformats.org/package/2006/relationships"><Relationship Id="rId8" Type="http://schemas.openxmlformats.org/officeDocument/2006/relationships/tags" Target="../tags/tag41.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microsoft.com/office/2007/relationships/hdphoto" Target="../media/hdphoto3.wdp"/><Relationship Id="rId5" Type="http://schemas.openxmlformats.org/officeDocument/2006/relationships/tags" Target="../tags/tag38.xml"/><Relationship Id="rId10" Type="http://schemas.openxmlformats.org/officeDocument/2006/relationships/image" Target="../media/image25.png"/><Relationship Id="rId4" Type="http://schemas.openxmlformats.org/officeDocument/2006/relationships/tags" Target="../tags/tag37.xml"/><Relationship Id="rId9"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63C2CD-1A0B-0224-F477-C7C4D4A231F5}"/>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1.1 Maintien de la paix de l’ONU – Niveau stratégique</a:t>
            </a:r>
          </a:p>
        </p:txBody>
      </p:sp>
    </p:spTree>
    <p:extLst>
      <p:ext uri="{BB962C8B-B14F-4D97-AF65-F5344CB8AC3E}">
        <p14:creationId xmlns:p14="http://schemas.microsoft.com/office/powerpoint/2010/main" val="4178452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2DED059-AA8F-FE2C-FDE9-1950EB8FE7B3}"/>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a:solidFill>
                  <a:srgbClr val="0055A5"/>
                </a:solidFill>
                <a:latin typeface="Verdana"/>
                <a:ea typeface="Verdana"/>
              </a:rPr>
              <a:t>Assemblée générale de l’ONU</a:t>
            </a:r>
          </a:p>
        </p:txBody>
      </p:sp>
      <p:sp>
        <p:nvSpPr>
          <p:cNvPr id="6" name="TextBox 5">
            <a:extLst>
              <a:ext uri="{FF2B5EF4-FFF2-40B4-BE49-F238E27FC236}">
                <a16:creationId xmlns:a16="http://schemas.microsoft.com/office/drawing/2014/main" id="{AA5970F0-1553-65DF-52C1-073541805C44}"/>
              </a:ext>
            </a:extLst>
          </p:cNvPr>
          <p:cNvSpPr txBox="1"/>
          <p:nvPr>
            <p:custDataLst>
              <p:tags r:id="rId2"/>
            </p:custDataLst>
          </p:nvPr>
        </p:nvSpPr>
        <p:spPr>
          <a:xfrm>
            <a:off x="1596000" y="1690062"/>
            <a:ext cx="8536002"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b="1" dirty="0">
                <a:latin typeface="Verdana" panose="020B0604030504040204" pitchFamily="34" charset="0"/>
                <a:ea typeface="Verdana" panose="020B0604030504040204" pitchFamily="34" charset="0"/>
              </a:rPr>
              <a:t>Le principal forum de décision des États Membres</a:t>
            </a:r>
          </a:p>
          <a:p>
            <a:pPr marL="285750" indent="-285750">
              <a:spcBef>
                <a:spcPts val="600"/>
              </a:spcBef>
              <a:spcAft>
                <a:spcPts val="600"/>
              </a:spcAft>
              <a:buFont typeface="Arial" panose="020B0604020202020204" pitchFamily="34" charset="0"/>
              <a:buChar char="•"/>
            </a:pPr>
            <a:r>
              <a:rPr lang="fr-FR" sz="2000" b="1" dirty="0">
                <a:latin typeface="Verdana"/>
                <a:ea typeface="Verdana"/>
              </a:rPr>
              <a:t>Désignée sous le nom d’</a:t>
            </a:r>
            <a:r>
              <a:rPr lang="fr-FR" sz="2000" b="1" dirty="0" err="1">
                <a:latin typeface="Verdana"/>
                <a:ea typeface="Verdana"/>
              </a:rPr>
              <a:t>AGNU</a:t>
            </a:r>
            <a:endParaRPr lang="fr-FR" sz="2000" b="1" dirty="0">
              <a:latin typeface="Verdana"/>
              <a:ea typeface="Verdana"/>
            </a:endParaRPr>
          </a:p>
          <a:p>
            <a:pPr marL="342900" indent="-342900">
              <a:spcBef>
                <a:spcPts val="600"/>
              </a:spcBef>
              <a:spcAft>
                <a:spcPts val="600"/>
              </a:spcAft>
              <a:buFont typeface="Arial" panose="020B0604020202020204" pitchFamily="34" charset="0"/>
              <a:buChar char="•"/>
            </a:pPr>
            <a:r>
              <a:rPr lang="fr-FR" sz="2000" b="1" dirty="0">
                <a:latin typeface="Verdana"/>
                <a:ea typeface="Verdana"/>
              </a:rPr>
              <a:t>Commissions de l’</a:t>
            </a:r>
            <a:r>
              <a:rPr lang="fr-FR" sz="2000" b="1" dirty="0" err="1">
                <a:latin typeface="Verdana"/>
                <a:ea typeface="Verdana"/>
              </a:rPr>
              <a:t>AGNU</a:t>
            </a:r>
            <a:endParaRPr lang="fr-FR" sz="2400" baseline="30000" dirty="0">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7B43A905-1AA4-C316-FFA4-48597E58BEF4}"/>
              </a:ext>
            </a:extLst>
          </p:cNvPr>
          <p:cNvPicPr>
            <a:picLocks noChangeAspect="1"/>
          </p:cNvPicPr>
          <p:nvPr>
            <p:custDataLst>
              <p:tags r:id="rId3"/>
            </p:custDataLst>
          </p:nvPr>
        </p:nvPicPr>
        <p:blipFill>
          <a:blip r:embed="rId6"/>
          <a:stretch>
            <a:fillRect/>
          </a:stretch>
        </p:blipFill>
        <p:spPr>
          <a:xfrm>
            <a:off x="7514796" y="2505276"/>
            <a:ext cx="3660748" cy="3735120"/>
          </a:xfrm>
          <a:prstGeom prst="rect">
            <a:avLst/>
          </a:prstGeom>
        </p:spPr>
      </p:pic>
      <p:sp>
        <p:nvSpPr>
          <p:cNvPr id="5" name="TextBox 4">
            <a:extLst>
              <a:ext uri="{FF2B5EF4-FFF2-40B4-BE49-F238E27FC236}">
                <a16:creationId xmlns:a16="http://schemas.microsoft.com/office/drawing/2014/main" id="{511C74EC-D445-454C-820E-7AE602D35B5E}"/>
              </a:ext>
            </a:extLst>
          </p:cNvPr>
          <p:cNvSpPr txBox="1"/>
          <p:nvPr>
            <p:custDataLst>
              <p:tags r:id="rId4"/>
            </p:custDataLst>
          </p:nvPr>
        </p:nvSpPr>
        <p:spPr>
          <a:xfrm>
            <a:off x="1596000" y="3144130"/>
            <a:ext cx="5918796" cy="33445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803275" indent="-442913">
              <a:spcBef>
                <a:spcPts val="600"/>
              </a:spcBef>
              <a:spcAft>
                <a:spcPts val="600"/>
              </a:spcAft>
              <a:buFontTx/>
              <a:buChar char="‒"/>
            </a:pPr>
            <a:r>
              <a:rPr lang="fr-FR" sz="2200" baseline="30000" dirty="0">
                <a:latin typeface="Verdana" panose="020B0604030504040204" pitchFamily="34" charset="0"/>
                <a:ea typeface="Verdana" panose="020B0604030504040204" pitchFamily="34" charset="0"/>
              </a:rPr>
              <a:t>Première commission : désarmement et sécurité internationale</a:t>
            </a:r>
          </a:p>
          <a:p>
            <a:pPr marL="803275" indent="-442913">
              <a:spcBef>
                <a:spcPts val="600"/>
              </a:spcBef>
              <a:spcAft>
                <a:spcPts val="600"/>
              </a:spcAft>
              <a:buFontTx/>
              <a:buChar char="‒"/>
            </a:pPr>
            <a:r>
              <a:rPr lang="fr-FR" sz="2200" baseline="30000" dirty="0">
                <a:latin typeface="Verdana" panose="020B0604030504040204" pitchFamily="34" charset="0"/>
                <a:ea typeface="Verdana" panose="020B0604030504040204" pitchFamily="34" charset="0"/>
              </a:rPr>
              <a:t>Deuxième commission : questions économiques et financières </a:t>
            </a:r>
          </a:p>
          <a:p>
            <a:pPr marL="803275" indent="-442913">
              <a:spcBef>
                <a:spcPts val="600"/>
              </a:spcBef>
              <a:spcAft>
                <a:spcPts val="600"/>
              </a:spcAft>
              <a:buFontTx/>
              <a:buChar char="‒"/>
            </a:pPr>
            <a:r>
              <a:rPr lang="fr-FR" sz="2200" baseline="30000" dirty="0">
                <a:latin typeface="Verdana" panose="020B0604030504040204" pitchFamily="34" charset="0"/>
                <a:ea typeface="Verdana" panose="020B0604030504040204" pitchFamily="34" charset="0"/>
              </a:rPr>
              <a:t>Troisième commission : questions sociales, humanitaires et culturelles</a:t>
            </a:r>
          </a:p>
          <a:p>
            <a:pPr marL="803275" indent="-442913">
              <a:spcBef>
                <a:spcPts val="600"/>
              </a:spcBef>
              <a:spcAft>
                <a:spcPts val="600"/>
              </a:spcAft>
              <a:buFontTx/>
              <a:buChar char="‒"/>
            </a:pPr>
            <a:r>
              <a:rPr lang="fr-FR" sz="2200" baseline="30000" dirty="0">
                <a:latin typeface="Verdana"/>
                <a:ea typeface="Verdana"/>
              </a:rPr>
              <a:t>Quatrième commission : questions politiques spéciales et de la décolonisation</a:t>
            </a:r>
          </a:p>
          <a:p>
            <a:pPr marL="803275" indent="-442913">
              <a:spcBef>
                <a:spcPts val="600"/>
              </a:spcBef>
              <a:spcAft>
                <a:spcPts val="600"/>
              </a:spcAft>
              <a:buFontTx/>
              <a:buChar char="‒"/>
            </a:pPr>
            <a:r>
              <a:rPr lang="fr-FR" sz="2200" baseline="30000" dirty="0">
                <a:latin typeface="Verdana" panose="020B0604030504040204" pitchFamily="34" charset="0"/>
                <a:ea typeface="Verdana" panose="020B0604030504040204" pitchFamily="34" charset="0"/>
              </a:rPr>
              <a:t>Cinquième commission : questions administratives et budgétaires</a:t>
            </a:r>
          </a:p>
          <a:p>
            <a:pPr marL="803275" indent="-442913">
              <a:spcBef>
                <a:spcPts val="600"/>
              </a:spcBef>
              <a:spcAft>
                <a:spcPts val="600"/>
              </a:spcAft>
              <a:buFontTx/>
              <a:buChar char="‒"/>
            </a:pPr>
            <a:r>
              <a:rPr lang="fr-FR" sz="2200" baseline="30000" dirty="0">
                <a:latin typeface="Verdana" panose="020B0604030504040204" pitchFamily="34" charset="0"/>
                <a:ea typeface="Verdana" panose="020B0604030504040204" pitchFamily="34" charset="0"/>
              </a:rPr>
              <a:t>Sixième commission : questions juridiques</a:t>
            </a:r>
          </a:p>
        </p:txBody>
      </p:sp>
    </p:spTree>
    <p:extLst>
      <p:ext uri="{BB962C8B-B14F-4D97-AF65-F5344CB8AC3E}">
        <p14:creationId xmlns:p14="http://schemas.microsoft.com/office/powerpoint/2010/main" val="2663479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3983A4-D105-7FD3-31CD-88CD20BDEF66}"/>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a:solidFill>
                  <a:srgbClr val="0055A5"/>
                </a:solidFill>
                <a:latin typeface="Verdana"/>
                <a:ea typeface="Verdana"/>
              </a:rPr>
              <a:t>Conseil de sécurité de l’ONU</a:t>
            </a:r>
          </a:p>
        </p:txBody>
      </p:sp>
      <p:sp>
        <p:nvSpPr>
          <p:cNvPr id="2" name="TextBox 1">
            <a:extLst>
              <a:ext uri="{FF2B5EF4-FFF2-40B4-BE49-F238E27FC236}">
                <a16:creationId xmlns:a16="http://schemas.microsoft.com/office/drawing/2014/main" id="{8A752CD5-206C-2EEA-4EA3-238FA39FF220}"/>
              </a:ext>
            </a:extLst>
          </p:cNvPr>
          <p:cNvSpPr txBox="1"/>
          <p:nvPr>
            <p:custDataLst>
              <p:tags r:id="rId2"/>
            </p:custDataLst>
          </p:nvPr>
        </p:nvSpPr>
        <p:spPr>
          <a:xfrm>
            <a:off x="1596000" y="1690062"/>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fr-FR" sz="2000" dirty="0">
                <a:latin typeface="Verdana"/>
                <a:ea typeface="Verdana"/>
              </a:rPr>
              <a:t>Principal responsable du maintien de la paix et de la sécurité internationales</a:t>
            </a:r>
          </a:p>
          <a:p>
            <a:pPr marL="285750" indent="-285750">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r>
              <a:rPr lang="fr-FR" sz="2000" dirty="0">
                <a:latin typeface="Verdana" panose="020B0604030504040204" pitchFamily="34" charset="0"/>
                <a:ea typeface="Verdana" panose="020B0604030504040204" pitchFamily="34" charset="0"/>
              </a:rPr>
              <a:t>A le pouvoir d’enquêter sur les menaces et de prendre les mesures appropriées</a:t>
            </a:r>
          </a:p>
        </p:txBody>
      </p:sp>
      <p:pic>
        <p:nvPicPr>
          <p:cNvPr id="8" name="Picture 7">
            <a:extLst>
              <a:ext uri="{FF2B5EF4-FFF2-40B4-BE49-F238E27FC236}">
                <a16:creationId xmlns:a16="http://schemas.microsoft.com/office/drawing/2014/main" id="{1C1065A0-6284-5D16-91E1-0F7934279813}"/>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30000"/>
                    </a14:imgEffect>
                  </a14:imgLayer>
                </a14:imgProps>
              </a:ext>
            </a:extLst>
          </a:blip>
          <a:stretch>
            <a:fillRect/>
          </a:stretch>
        </p:blipFill>
        <p:spPr>
          <a:xfrm>
            <a:off x="1528761" y="3556453"/>
            <a:ext cx="9134475" cy="2257425"/>
          </a:xfrm>
          <a:prstGeom prst="rect">
            <a:avLst/>
          </a:prstGeom>
        </p:spPr>
      </p:pic>
    </p:spTree>
    <p:extLst>
      <p:ext uri="{BB962C8B-B14F-4D97-AF65-F5344CB8AC3E}">
        <p14:creationId xmlns:p14="http://schemas.microsoft.com/office/powerpoint/2010/main" val="9388662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433780-6EEB-A807-FAE9-6DBDE6AFBCE5}"/>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Secrétariat de l’ONU</a:t>
            </a:r>
          </a:p>
        </p:txBody>
      </p:sp>
      <p:sp>
        <p:nvSpPr>
          <p:cNvPr id="3" name="TextBox 2">
            <a:extLst>
              <a:ext uri="{FF2B5EF4-FFF2-40B4-BE49-F238E27FC236}">
                <a16:creationId xmlns:a16="http://schemas.microsoft.com/office/drawing/2014/main" id="{B042872D-A1C0-C845-B69B-68C99C428B1A}"/>
              </a:ext>
            </a:extLst>
          </p:cNvPr>
          <p:cNvSpPr txBox="1"/>
          <p:nvPr>
            <p:custDataLst>
              <p:tags r:id="rId2"/>
            </p:custDataLst>
          </p:nvPr>
        </p:nvSpPr>
        <p:spPr>
          <a:xfrm>
            <a:off x="1596000" y="1690062"/>
            <a:ext cx="900000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fr-FR" sz="2000" dirty="0">
                <a:latin typeface="Verdana" panose="020B0604030504040204" pitchFamily="34" charset="0"/>
                <a:ea typeface="Verdana" panose="020B0604030504040204" pitchFamily="34" charset="0"/>
              </a:rPr>
              <a:t>Le Secrétariat est dirigé par le Secrétaire général</a:t>
            </a:r>
          </a:p>
          <a:p>
            <a:pPr marL="285750" indent="-285750">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r>
              <a:rPr lang="fr-FR" sz="2000" dirty="0">
                <a:latin typeface="Verdana"/>
                <a:ea typeface="Verdana"/>
              </a:rPr>
              <a:t>Le Secrétaire général est le directeur principal de l’administration</a:t>
            </a:r>
          </a:p>
        </p:txBody>
      </p:sp>
      <p:pic>
        <p:nvPicPr>
          <p:cNvPr id="1026" name="Picture 2" descr="Secretariat | United Nations">
            <a:extLst>
              <a:ext uri="{FF2B5EF4-FFF2-40B4-BE49-F238E27FC236}">
                <a16:creationId xmlns:a16="http://schemas.microsoft.com/office/drawing/2014/main" id="{13AD833C-A619-372E-9739-6D8ECBABFCBF}"/>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935999" y="3429000"/>
            <a:ext cx="4320000" cy="287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2512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F1AC48C-B26C-99F0-B3AD-98B0E7B153CE}"/>
              </a:ext>
            </a:extLst>
          </p:cNvPr>
          <p:cNvGraphicFramePr>
            <a:graphicFrameLocks noGrp="1"/>
          </p:cNvGraphicFramePr>
          <p:nvPr>
            <p:custDataLst>
              <p:tags r:id="rId1"/>
            </p:custDataLst>
            <p:extLst>
              <p:ext uri="{D42A27DB-BD31-4B8C-83A1-F6EECF244321}">
                <p14:modId xmlns:p14="http://schemas.microsoft.com/office/powerpoint/2010/main" val="1882679042"/>
              </p:ext>
            </p:extLst>
          </p:nvPr>
        </p:nvGraphicFramePr>
        <p:xfrm>
          <a:off x="1595998" y="1739538"/>
          <a:ext cx="9300601" cy="4206240"/>
        </p:xfrm>
        <a:graphic>
          <a:graphicData uri="http://schemas.openxmlformats.org/drawingml/2006/table">
            <a:tbl>
              <a:tblPr firstRow="1" bandRow="1">
                <a:tableStyleId>{5C22544A-7EE6-4342-B048-85BDC9FD1C3A}</a:tableStyleId>
              </a:tblPr>
              <a:tblGrid>
                <a:gridCol w="9300601">
                  <a:extLst>
                    <a:ext uri="{9D8B030D-6E8A-4147-A177-3AD203B41FA5}">
                      <a16:colId xmlns:a16="http://schemas.microsoft.com/office/drawing/2014/main" val="2551486008"/>
                    </a:ext>
                  </a:extLst>
                </a:gridCol>
              </a:tblGrid>
              <a:tr h="1080000">
                <a:tc>
                  <a:txBody>
                    <a:bodyPr/>
                    <a:lstStyle/>
                    <a:p>
                      <a:pPr marL="0" indent="0" algn="l">
                        <a:lnSpc>
                          <a:spcPct val="100000"/>
                        </a:lnSpc>
                        <a:spcBef>
                          <a:spcPts val="0"/>
                        </a:spcBef>
                        <a:spcAft>
                          <a:spcPts val="0"/>
                        </a:spcAft>
                        <a:buFont typeface="Arial" panose="020B0604020202020204" pitchFamily="34" charset="0"/>
                        <a:buNone/>
                      </a:pPr>
                      <a:r>
                        <a:rPr lang="fr-FR" sz="1800" b="1" dirty="0">
                          <a:solidFill>
                            <a:schemeClr val="tx1"/>
                          </a:solidFill>
                          <a:latin typeface="Verdana" panose="020B0604030504040204" pitchFamily="34" charset="0"/>
                          <a:ea typeface="Verdana" panose="020B0604030504040204" pitchFamily="34" charset="0"/>
                        </a:rPr>
                        <a:t>Département des opérations de paix (DPO)</a:t>
                      </a:r>
                      <a:r>
                        <a:rPr lang="fr-FR" sz="1800" b="0" dirty="0">
                          <a:solidFill>
                            <a:schemeClr val="tx1"/>
                          </a:solidFill>
                          <a:latin typeface="Verdana" panose="020B0604030504040204" pitchFamily="34" charset="0"/>
                          <a:ea typeface="Verdana" panose="020B0604030504040204" pitchFamily="34" charset="0"/>
                        </a:rPr>
                        <a:t> </a:t>
                      </a:r>
                    </a:p>
                    <a:p>
                      <a:pPr marL="342900" indent="-342900" algn="l">
                        <a:lnSpc>
                          <a:spcPct val="100000"/>
                        </a:lnSpc>
                        <a:spcBef>
                          <a:spcPts val="0"/>
                        </a:spcBef>
                        <a:spcAft>
                          <a:spcPts val="0"/>
                        </a:spcAft>
                        <a:buFont typeface="Arial" panose="020B0604020202020204" pitchFamily="34" charset="0"/>
                        <a:buChar char="•"/>
                      </a:pPr>
                      <a:r>
                        <a:rPr lang="fr-FR" sz="1800" b="0" dirty="0">
                          <a:solidFill>
                            <a:schemeClr val="tx1"/>
                          </a:solidFill>
                          <a:latin typeface="Verdana" panose="020B0604030504040204" pitchFamily="34" charset="0"/>
                          <a:ea typeface="Verdana" panose="020B0604030504040204" pitchFamily="34" charset="0"/>
                        </a:rPr>
                        <a:t>Assure la direction politique et exécutive des opérations de maintien de la paix de l’ONU dans le monde entier. </a:t>
                      </a:r>
                    </a:p>
                    <a:p>
                      <a:pPr marL="0" indent="0" algn="l" rtl="0">
                        <a:lnSpc>
                          <a:spcPct val="100000"/>
                        </a:lnSpc>
                        <a:spcBef>
                          <a:spcPts val="0"/>
                        </a:spcBef>
                        <a:spcAft>
                          <a:spcPts val="0"/>
                        </a:spcAft>
                        <a:buFont typeface="Arial" panose="020B0604020202020204" pitchFamily="34" charset="0"/>
                        <a:buNone/>
                      </a:pPr>
                      <a:endParaRPr lang="en-US" sz="1800" b="0" dirty="0">
                        <a:solidFill>
                          <a:schemeClr val="tx1"/>
                        </a:solidFill>
                        <a:latin typeface="Verdana" panose="020B0604030504040204" pitchFamily="34" charset="0"/>
                        <a:ea typeface="Verdana" panose="020B0604030504040204" pitchFamily="34" charset="0"/>
                      </a:endParaRPr>
                    </a:p>
                    <a:p>
                      <a:pPr marL="0" indent="0" algn="l">
                        <a:lnSpc>
                          <a:spcPct val="100000"/>
                        </a:lnSpc>
                        <a:spcBef>
                          <a:spcPts val="0"/>
                        </a:spcBef>
                        <a:spcAft>
                          <a:spcPts val="0"/>
                        </a:spcAft>
                        <a:buFont typeface="Arial" panose="020B0604020202020204" pitchFamily="34" charset="0"/>
                        <a:buNone/>
                      </a:pPr>
                      <a:r>
                        <a:rPr lang="fr-FR" sz="1800" b="1" dirty="0">
                          <a:solidFill>
                            <a:schemeClr val="tx1"/>
                          </a:solidFill>
                          <a:latin typeface="Verdana" panose="020B0604030504040204" pitchFamily="34" charset="0"/>
                          <a:ea typeface="Verdana" panose="020B0604030504040204" pitchFamily="34" charset="0"/>
                        </a:rPr>
                        <a:t>Département de l’appui opérationnel (DAO)</a:t>
                      </a:r>
                      <a:r>
                        <a:rPr lang="fr-FR" sz="1800" b="0" dirty="0">
                          <a:solidFill>
                            <a:schemeClr val="tx1"/>
                          </a:solidFill>
                          <a:latin typeface="Verdana" panose="020B0604030504040204" pitchFamily="34" charset="0"/>
                          <a:ea typeface="Verdana" panose="020B0604030504040204" pitchFamily="34" charset="0"/>
                        </a:rPr>
                        <a:t> </a:t>
                      </a:r>
                    </a:p>
                    <a:p>
                      <a:pPr marL="342900" indent="-342900" algn="l">
                        <a:lnSpc>
                          <a:spcPct val="100000"/>
                        </a:lnSpc>
                        <a:spcBef>
                          <a:spcPts val="0"/>
                        </a:spcBef>
                        <a:spcAft>
                          <a:spcPts val="0"/>
                        </a:spcAft>
                        <a:buFont typeface="Arial" panose="020B0604020202020204" pitchFamily="34" charset="0"/>
                        <a:buChar char="•"/>
                      </a:pPr>
                      <a:r>
                        <a:rPr lang="fr-FR" sz="1800" b="0" dirty="0">
                          <a:solidFill>
                            <a:schemeClr val="tx1"/>
                          </a:solidFill>
                          <a:latin typeface="Verdana" panose="020B0604030504040204" pitchFamily="34" charset="0"/>
                          <a:ea typeface="Verdana" panose="020B0604030504040204" pitchFamily="34" charset="0"/>
                        </a:rPr>
                        <a:t>Fournit un appui opérationnel à toutes les opérations de maintien de la paix et aux entités du Secrétariat de l’ONU, notamment des services de conseil, d’appui opérationnel et d’appui transactionnel et, le cas échéant, exerce des pouvoirs délégués au nom des missions et entités bénéficiaires.</a:t>
                      </a:r>
                    </a:p>
                    <a:p>
                      <a:pPr marL="0" indent="0" algn="l" rtl="0">
                        <a:lnSpc>
                          <a:spcPct val="100000"/>
                        </a:lnSpc>
                        <a:spcBef>
                          <a:spcPts val="0"/>
                        </a:spcBef>
                        <a:spcAft>
                          <a:spcPts val="0"/>
                        </a:spcAft>
                        <a:buFont typeface="Arial" panose="020B0604020202020204" pitchFamily="34" charset="0"/>
                        <a:buNone/>
                      </a:pPr>
                      <a:endParaRPr lang="en-US" sz="1800" b="0" dirty="0">
                        <a:solidFill>
                          <a:schemeClr val="tx1"/>
                        </a:solidFill>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800" b="1" dirty="0">
                          <a:solidFill>
                            <a:schemeClr val="tx1"/>
                          </a:solidFill>
                          <a:latin typeface="Verdana" panose="020B0604030504040204" pitchFamily="34" charset="0"/>
                          <a:ea typeface="Verdana" panose="020B0604030504040204" pitchFamily="34" charset="0"/>
                        </a:rPr>
                        <a:t>Département des affaires politiques et de la consolidation de la paix (</a:t>
                      </a:r>
                      <a:r>
                        <a:rPr lang="fr-FR" sz="1800" b="1" dirty="0" err="1">
                          <a:solidFill>
                            <a:schemeClr val="tx1"/>
                          </a:solidFill>
                          <a:latin typeface="Verdana" panose="020B0604030504040204" pitchFamily="34" charset="0"/>
                          <a:ea typeface="Verdana" panose="020B0604030504040204" pitchFamily="34" charset="0"/>
                        </a:rPr>
                        <a:t>DPPA</a:t>
                      </a:r>
                      <a:r>
                        <a:rPr lang="fr-FR" sz="1800" b="1" dirty="0">
                          <a:solidFill>
                            <a:schemeClr val="tx1"/>
                          </a:solidFill>
                          <a:latin typeface="Verdana" panose="020B0604030504040204" pitchFamily="34" charset="0"/>
                          <a:ea typeface="Verdana" panose="020B0604030504040204" pitchFamily="34" charset="0"/>
                        </a:rPr>
                        <a:t>)</a:t>
                      </a:r>
                      <a:r>
                        <a:rPr lang="fr-FR" sz="1800" b="0" dirty="0">
                          <a:solidFill>
                            <a:schemeClr val="tx1"/>
                          </a:solidFill>
                          <a:latin typeface="Verdana" panose="020B0604030504040204" pitchFamily="34" charset="0"/>
                          <a:ea typeface="Verdana" panose="020B0604030504040204" pitchFamily="34" charset="0"/>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800" b="0" dirty="0">
                          <a:solidFill>
                            <a:schemeClr val="tx1"/>
                          </a:solidFill>
                          <a:latin typeface="Verdana" panose="020B0604030504040204" pitchFamily="34" charset="0"/>
                          <a:ea typeface="Verdana" panose="020B0604030504040204" pitchFamily="34" charset="0"/>
                        </a:rPr>
                        <a:t>Fournit un soutien en matière de prévention des conflits et de médiation à travers le monde, ainsi qu’une orientation spécifique aux missions politiques spéciales. </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60807033"/>
                  </a:ext>
                </a:extLst>
              </a:tr>
            </a:tbl>
          </a:graphicData>
        </a:graphic>
      </p:graphicFrame>
      <p:sp>
        <p:nvSpPr>
          <p:cNvPr id="3" name="TextBox 2">
            <a:extLst>
              <a:ext uri="{FF2B5EF4-FFF2-40B4-BE49-F238E27FC236}">
                <a16:creationId xmlns:a16="http://schemas.microsoft.com/office/drawing/2014/main" id="{224A9191-C8AD-0047-3511-4DC3A64364F5}"/>
              </a:ext>
            </a:extLst>
          </p:cNvPr>
          <p:cNvSpPr txBox="1"/>
          <p:nvPr>
            <p:custDataLst>
              <p:tags r:id="rId2"/>
            </p:custDataLst>
          </p:nvPr>
        </p:nvSpPr>
        <p:spPr>
          <a:xfrm>
            <a:off x="2059997" y="747000"/>
            <a:ext cx="8072005"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Départements du Secrétariat impliqués</a:t>
            </a:r>
          </a:p>
          <a:p>
            <a:pPr algn="ctr"/>
            <a:r>
              <a:rPr lang="fr-FR" sz="2000" b="1" dirty="0">
                <a:solidFill>
                  <a:srgbClr val="0055A5"/>
                </a:solidFill>
                <a:latin typeface="Verdana"/>
                <a:ea typeface="Verdana"/>
              </a:rPr>
              <a:t>dans le maintien de la paix de l’ONU</a:t>
            </a:r>
          </a:p>
        </p:txBody>
      </p:sp>
    </p:spTree>
    <p:extLst>
      <p:ext uri="{BB962C8B-B14F-4D97-AF65-F5344CB8AC3E}">
        <p14:creationId xmlns:p14="http://schemas.microsoft.com/office/powerpoint/2010/main" val="2307221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8F314153-5273-B263-87D4-BC100DAE9C65}"/>
              </a:ext>
            </a:extLst>
          </p:cNvPr>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a:ext>
            </a:extLst>
          </a:blip>
          <a:srcRect/>
          <a:stretch>
            <a:fillRect/>
          </a:stretch>
        </p:blipFill>
        <p:spPr bwMode="auto">
          <a:xfrm>
            <a:off x="3764282" y="4801544"/>
            <a:ext cx="4663433" cy="103105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9721829-F10E-7CB1-B243-1D7D1E6AF1F0}"/>
              </a:ext>
            </a:extLst>
          </p:cNvPr>
          <p:cNvSpPr txBox="1"/>
          <p:nvPr>
            <p:custDataLst>
              <p:tags r:id="rId2"/>
            </p:custDataLst>
          </p:nvPr>
        </p:nvSpPr>
        <p:spPr>
          <a:xfrm>
            <a:off x="1598645" y="1438354"/>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fr-FR" sz="2000" dirty="0">
                <a:latin typeface="Verdana" panose="020B0604030504040204" pitchFamily="34" charset="0"/>
                <a:ea typeface="Verdana" panose="020B0604030504040204" pitchFamily="34" charset="0"/>
              </a:rPr>
              <a:t>Fournit des orientations politiques et une direction exécutive aux opérations de maintien de la paix de l’ONU. </a:t>
            </a:r>
          </a:p>
          <a:p>
            <a:pPr marL="285750" indent="-285750">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r>
              <a:rPr lang="fr-FR" sz="2000" dirty="0">
                <a:latin typeface="Verdana" panose="020B0604030504040204" pitchFamily="34" charset="0"/>
                <a:ea typeface="Verdana" panose="020B0604030504040204" pitchFamily="34" charset="0"/>
              </a:rPr>
              <a:t>Maintient le contact avec le Conseil de sécurité, les fournisseurs de troupes et de fonds et les parties au conflit dans le cadre de la mise en œuvre des mandats du Conseil de sécurité.</a:t>
            </a:r>
          </a:p>
          <a:p>
            <a:pPr marL="285750" indent="-285750">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r>
              <a:rPr lang="fr-FR" sz="2000" dirty="0">
                <a:latin typeface="Verdana" panose="020B0604030504040204" pitchFamily="34" charset="0"/>
                <a:ea typeface="Verdana" panose="020B0604030504040204" pitchFamily="34" charset="0"/>
              </a:rPr>
              <a:t>Sert de point de contact entre le Secrétariat et les États Membres pour les opérations de maintien de la paix de l’ONU. </a:t>
            </a:r>
          </a:p>
        </p:txBody>
      </p:sp>
      <p:sp>
        <p:nvSpPr>
          <p:cNvPr id="6" name="TextBox 5">
            <a:extLst>
              <a:ext uri="{FF2B5EF4-FFF2-40B4-BE49-F238E27FC236}">
                <a16:creationId xmlns:a16="http://schemas.microsoft.com/office/drawing/2014/main" id="{47050DB1-37E2-86BF-9795-787BBBE3639D}"/>
              </a:ext>
            </a:extLst>
          </p:cNvPr>
          <p:cNvSpPr txBox="1"/>
          <p:nvPr>
            <p:custDataLst>
              <p:tags r:id="rId3"/>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Département des opérations de paix</a:t>
            </a:r>
          </a:p>
        </p:txBody>
      </p:sp>
    </p:spTree>
    <p:extLst>
      <p:ext uri="{BB962C8B-B14F-4D97-AF65-F5344CB8AC3E}">
        <p14:creationId xmlns:p14="http://schemas.microsoft.com/office/powerpoint/2010/main" val="1122902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descr="DEPARTMENT OF OPERATIONAL SUPPORT">
            <a:extLst>
              <a:ext uri="{FF2B5EF4-FFF2-40B4-BE49-F238E27FC236}">
                <a16:creationId xmlns:a16="http://schemas.microsoft.com/office/drawing/2014/main" id="{9049B53A-25B0-6BC0-56CF-B67D97B775F5}"/>
              </a:ext>
            </a:extLst>
          </p:cNvPr>
          <p:cNvPicPr>
            <a:picLocks noChangeAspect="1" noChangeArrowheads="1"/>
          </p:cNvPicPr>
          <p:nvPr>
            <p:custDataLst>
              <p:tags r:id="rId1"/>
            </p:custDataLst>
          </p:nvPr>
        </p:nvPicPr>
        <p:blipFill>
          <a:blip r:embed="rId7">
            <a:extLst>
              <a:ext uri="{28A0092B-C50C-407E-A947-70E740481C1C}">
                <a14:useLocalDpi xmlns:a14="http://schemas.microsoft.com/office/drawing/2010/main"/>
              </a:ext>
            </a:extLst>
          </a:blip>
          <a:srcRect/>
          <a:stretch>
            <a:fillRect/>
          </a:stretch>
        </p:blipFill>
        <p:spPr bwMode="auto">
          <a:xfrm>
            <a:off x="2059997" y="3618635"/>
            <a:ext cx="3216091" cy="180101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Gallery">
            <a:extLst>
              <a:ext uri="{FF2B5EF4-FFF2-40B4-BE49-F238E27FC236}">
                <a16:creationId xmlns:a16="http://schemas.microsoft.com/office/drawing/2014/main" id="{A3DB15FA-2EA6-3DB2-A7BA-A2AA132CF4CE}"/>
              </a:ext>
            </a:extLst>
          </p:cNvPr>
          <p:cNvPicPr>
            <a:picLocks noChangeAspect="1" noChangeArrowheads="1"/>
          </p:cNvPicPr>
          <p:nvPr>
            <p:custDataLst>
              <p:tags r:id="rId2"/>
            </p:custDataLst>
          </p:nvPr>
        </p:nvPicPr>
        <p:blipFill>
          <a:blip r:embed="rId8" cstate="print">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6038460" y="3099992"/>
            <a:ext cx="4093542" cy="28382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42B80F2-7465-E7FE-0315-945352A5E225}"/>
              </a:ext>
            </a:extLst>
          </p:cNvPr>
          <p:cNvSpPr txBox="1"/>
          <p:nvPr>
            <p:custDataLst>
              <p:tags r:id="rId3"/>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Département de l’appui opérationnel</a:t>
            </a:r>
          </a:p>
        </p:txBody>
      </p:sp>
      <p:sp>
        <p:nvSpPr>
          <p:cNvPr id="6" name="TextBox 5">
            <a:extLst>
              <a:ext uri="{FF2B5EF4-FFF2-40B4-BE49-F238E27FC236}">
                <a16:creationId xmlns:a16="http://schemas.microsoft.com/office/drawing/2014/main" id="{199A8AB2-D8E2-8D6B-BCA1-6BD32F4BE103}"/>
              </a:ext>
            </a:extLst>
          </p:cNvPr>
          <p:cNvSpPr txBox="1"/>
          <p:nvPr>
            <p:custDataLst>
              <p:tags r:id="rId4"/>
            </p:custDataLst>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fr-FR" sz="2000" dirty="0">
                <a:latin typeface="Verdana" panose="020B0604030504040204" pitchFamily="34" charset="0"/>
                <a:ea typeface="Verdana" panose="020B0604030504040204" pitchFamily="34" charset="0"/>
              </a:rPr>
              <a:t>Fournit un appui opérationnel aux missions de l’ONU sur le terrain.</a:t>
            </a:r>
          </a:p>
          <a:p>
            <a:pPr marL="285750" indent="-285750">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r>
              <a:rPr lang="fr-FR" sz="2000" dirty="0">
                <a:latin typeface="Verdana"/>
                <a:ea typeface="Verdana"/>
              </a:rPr>
              <a:t>Apporte un soutien dans les domaines de la finance, du personnel, de l’administration, des technologies de l’information et de la communication et de la logistique.</a:t>
            </a:r>
          </a:p>
        </p:txBody>
      </p:sp>
    </p:spTree>
    <p:extLst>
      <p:ext uri="{BB962C8B-B14F-4D97-AF65-F5344CB8AC3E}">
        <p14:creationId xmlns:p14="http://schemas.microsoft.com/office/powerpoint/2010/main" val="4157869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2B80F2-7465-E7FE-0315-945352A5E225}"/>
              </a:ext>
            </a:extLst>
          </p:cNvPr>
          <p:cNvSpPr txBox="1"/>
          <p:nvPr>
            <p:custDataLst>
              <p:tags r:id="rId1"/>
            </p:custDataLst>
          </p:nvPr>
        </p:nvSpPr>
        <p:spPr>
          <a:xfrm>
            <a:off x="2059997" y="747000"/>
            <a:ext cx="8072005"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Département des affaires politiques et de la consolidation de la paix (</a:t>
            </a:r>
            <a:r>
              <a:rPr lang="fr-FR" sz="2000" b="1" dirty="0" err="1">
                <a:solidFill>
                  <a:srgbClr val="0055A5"/>
                </a:solidFill>
                <a:latin typeface="Verdana"/>
                <a:ea typeface="Verdana"/>
              </a:rPr>
              <a:t>DPPA</a:t>
            </a:r>
            <a:r>
              <a:rPr lang="fr-FR" sz="2000" b="1" dirty="0">
                <a:solidFill>
                  <a:srgbClr val="0055A5"/>
                </a:solidFill>
                <a:latin typeface="Verdana"/>
                <a:ea typeface="Verdana"/>
              </a:rPr>
              <a:t>)</a:t>
            </a:r>
          </a:p>
        </p:txBody>
      </p:sp>
      <p:sp>
        <p:nvSpPr>
          <p:cNvPr id="6" name="TextBox 5">
            <a:extLst>
              <a:ext uri="{FF2B5EF4-FFF2-40B4-BE49-F238E27FC236}">
                <a16:creationId xmlns:a16="http://schemas.microsoft.com/office/drawing/2014/main" id="{199A8AB2-D8E2-8D6B-BCA1-6BD32F4BE103}"/>
              </a:ext>
            </a:extLst>
          </p:cNvPr>
          <p:cNvSpPr txBox="1"/>
          <p:nvPr>
            <p:custDataLst>
              <p:tags r:id="rId2"/>
            </p:custDataLst>
          </p:nvPr>
        </p:nvSpPr>
        <p:spPr>
          <a:xfrm>
            <a:off x="1595999" y="1775111"/>
            <a:ext cx="9000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45720" lvl="0" indent="-285750">
              <a:buFont typeface="Arial" panose="020B0604020202020204" pitchFamily="34" charset="0"/>
              <a:buChar char="•"/>
              <a:tabLst>
                <a:tab pos="520700" algn="l"/>
              </a:tabLst>
            </a:pPr>
            <a:r>
              <a:rPr lang="fr-FR" sz="2000" i="0" dirty="0">
                <a:solidFill>
                  <a:srgbClr val="000000"/>
                </a:solidFill>
                <a:effectLst/>
                <a:latin typeface="Verdana"/>
                <a:ea typeface="Times New Roman" panose="02020603050405020304" pitchFamily="18" charset="0"/>
                <a:cs typeface="Times New Roman"/>
              </a:rPr>
              <a:t>Joue un rôle central dans les efforts déployés par l’ONU pour prévenir et résoudre les conflits meurtriers dans le monde entier.</a:t>
            </a:r>
          </a:p>
          <a:p>
            <a:pPr marL="285750" marR="45720" lvl="0" indent="-285750">
              <a:buFont typeface="Arial" panose="020B0604020202020204" pitchFamily="34" charset="0"/>
              <a:buChar char="•"/>
              <a:tabLst>
                <a:tab pos="520700" algn="l"/>
              </a:tabLst>
            </a:pPr>
            <a:endParaRPr lang="fr-FR" sz="2000" i="1" dirty="0">
              <a:solidFill>
                <a:srgbClr val="006633"/>
              </a:solidFill>
              <a:effectLst/>
              <a:latin typeface="Verdana"/>
              <a:ea typeface="Times New Roman" panose="02020603050405020304" pitchFamily="18" charset="0"/>
              <a:cs typeface="Times New Roman"/>
            </a:endParaRPr>
          </a:p>
          <a:p>
            <a:pPr marL="285750" marR="45720" lvl="0" indent="-285750">
              <a:buFont typeface="Arial" panose="020B0604020202020204" pitchFamily="34" charset="0"/>
              <a:buChar char="•"/>
              <a:tabLst>
                <a:tab pos="520700" algn="l"/>
              </a:tabLst>
            </a:pPr>
            <a:r>
              <a:rPr lang="fr-FR" sz="2000" i="0" dirty="0">
                <a:solidFill>
                  <a:srgbClr val="000000"/>
                </a:solidFill>
                <a:effectLst/>
                <a:latin typeface="Verdana"/>
                <a:ea typeface="Times New Roman" panose="02020603050405020304" pitchFamily="18" charset="0"/>
                <a:cs typeface="Times New Roman"/>
              </a:rPr>
              <a:t>Fournit des directives aux MPS.</a:t>
            </a:r>
          </a:p>
          <a:p>
            <a:pPr marL="285750" marR="45720" lvl="0" indent="-285750">
              <a:buFont typeface="Arial" panose="020B0604020202020204" pitchFamily="34" charset="0"/>
              <a:buChar char="•"/>
              <a:tabLst>
                <a:tab pos="520700" algn="l"/>
              </a:tabLst>
            </a:pPr>
            <a:endParaRPr lang="fr-FR" sz="2000" i="1" dirty="0">
              <a:solidFill>
                <a:srgbClr val="006633"/>
              </a:solidFill>
              <a:effectLst/>
              <a:latin typeface="Verdana"/>
              <a:ea typeface="Times New Roman" panose="02020603050405020304" pitchFamily="18" charset="0"/>
              <a:cs typeface="Times New Roman"/>
            </a:endParaRPr>
          </a:p>
          <a:p>
            <a:pPr marL="285750" indent="-285750">
              <a:buFont typeface="Arial" panose="020B0604020202020204" pitchFamily="34" charset="0"/>
              <a:buChar char="•"/>
            </a:pPr>
            <a:r>
              <a:rPr lang="fr-FR" sz="2000" dirty="0">
                <a:solidFill>
                  <a:srgbClr val="000000"/>
                </a:solidFill>
                <a:effectLst/>
                <a:latin typeface="Verdana"/>
                <a:ea typeface="Calibri" panose="020F0502020204030204" pitchFamily="34" charset="0"/>
                <a:cs typeface="Arial"/>
              </a:rPr>
              <a:t>Surveille et évalue les développements politiques mondiaux dans le but de prévenir les conflits.</a:t>
            </a:r>
          </a:p>
        </p:txBody>
      </p:sp>
      <p:pic>
        <p:nvPicPr>
          <p:cNvPr id="1026" name="Picture 2">
            <a:extLst>
              <a:ext uri="{FF2B5EF4-FFF2-40B4-BE49-F238E27FC236}">
                <a16:creationId xmlns:a16="http://schemas.microsoft.com/office/drawing/2014/main" id="{47A1CA9B-7DF6-943A-A065-D4CC18147F8E}"/>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4240160" y="4494506"/>
            <a:ext cx="3711677" cy="1308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3893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63C2CD-1A0B-0224-F477-C7C4D4A231F5}"/>
              </a:ext>
            </a:extLst>
          </p:cNvPr>
          <p:cNvSpPr txBox="1"/>
          <p:nvPr>
            <p:custDataLst>
              <p:tags r:id="rId1"/>
            </p:custDataLst>
          </p:nvPr>
        </p:nvSpPr>
        <p:spPr>
          <a:xfrm>
            <a:off x="1524000" y="2967334"/>
            <a:ext cx="9144000" cy="923330"/>
          </a:xfrm>
          <a:prstGeom prst="rect">
            <a:avLst/>
          </a:prstGeom>
          <a:noFill/>
        </p:spPr>
        <p:txBody>
          <a:bodyPr wrap="square" anchor="ctr">
            <a:spAutoFit/>
          </a:bodyPr>
          <a:lstStyle/>
          <a:p>
            <a:pPr marL="0" marR="0" algn="ctr">
              <a:spcBef>
                <a:spcPts val="600"/>
              </a:spcBef>
              <a:spcAft>
                <a:spcPts val="600"/>
              </a:spcAft>
            </a:pPr>
            <a:r>
              <a:rPr lang="fr-FR" sz="5400" b="1">
                <a:solidFill>
                  <a:srgbClr val="0055A5"/>
                </a:solidFill>
                <a:effectLst/>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1597701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4351664-8949-C330-B853-3045A073EAFE}"/>
              </a:ext>
            </a:extLst>
          </p:cNvPr>
          <p:cNvPicPr>
            <a:picLocks noChangeAspect="1"/>
          </p:cNvPicPr>
          <p:nvPr>
            <p:custDataLst>
              <p:tags r:id="rId1"/>
            </p:custDataLst>
          </p:nvPr>
        </p:nvPicPr>
        <p:blipFill>
          <a:blip r:embed="rId5"/>
          <a:stretch>
            <a:fillRect/>
          </a:stretch>
        </p:blipFill>
        <p:spPr>
          <a:xfrm>
            <a:off x="2693964" y="1556674"/>
            <a:ext cx="6804072" cy="4449784"/>
          </a:xfrm>
          <a:prstGeom prst="rect">
            <a:avLst/>
          </a:prstGeom>
        </p:spPr>
      </p:pic>
      <p:sp>
        <p:nvSpPr>
          <p:cNvPr id="3" name="TextBox 2">
            <a:extLst>
              <a:ext uri="{FF2B5EF4-FFF2-40B4-BE49-F238E27FC236}">
                <a16:creationId xmlns:a16="http://schemas.microsoft.com/office/drawing/2014/main" id="{EC16FD22-BD21-4BA3-4378-7DFC39493E5C}"/>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15197612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CFF0D8-F219-4163-5EEB-209CF66ECA62}"/>
              </a:ext>
            </a:extLst>
          </p:cNvPr>
          <p:cNvPicPr>
            <a:picLocks noChangeAspect="1"/>
          </p:cNvPicPr>
          <p:nvPr>
            <p:custDataLst>
              <p:tags r:id="rId1"/>
            </p:custDataLst>
          </p:nvPr>
        </p:nvPicPr>
        <p:blipFill>
          <a:blip r:embed="rId6"/>
          <a:stretch>
            <a:fillRect/>
          </a:stretch>
        </p:blipFill>
        <p:spPr>
          <a:xfrm>
            <a:off x="2815826" y="1347135"/>
            <a:ext cx="6560346" cy="4903597"/>
          </a:xfrm>
          <a:prstGeom prst="rect">
            <a:avLst/>
          </a:prstGeom>
        </p:spPr>
      </p:pic>
      <p:sp>
        <p:nvSpPr>
          <p:cNvPr id="3" name="TextBox 2">
            <a:extLst>
              <a:ext uri="{FF2B5EF4-FFF2-40B4-BE49-F238E27FC236}">
                <a16:creationId xmlns:a16="http://schemas.microsoft.com/office/drawing/2014/main" id="{7ACD7DA5-DD90-3B0D-F1B4-009D43FA3EB0}"/>
              </a:ext>
            </a:extLst>
          </p:cNvPr>
          <p:cNvSpPr txBox="1"/>
          <p:nvPr>
            <p:custDataLst>
              <p:tags r:id="rId2"/>
            </p:custDataLst>
          </p:nvPr>
        </p:nvSpPr>
        <p:spPr>
          <a:xfrm>
            <a:off x="838200" y="3435240"/>
            <a:ext cx="1657350" cy="830997"/>
          </a:xfrm>
          <a:prstGeom prst="rect">
            <a:avLst/>
          </a:prstGeom>
          <a:noFill/>
        </p:spPr>
        <p:txBody>
          <a:bodyPr wrap="square" rtlCol="0">
            <a:spAutoFit/>
          </a:bodyPr>
          <a:lstStyle/>
          <a:p>
            <a:r>
              <a:rPr lang="fr-FR" sz="1200" i="1">
                <a:latin typeface="Verdana" panose="020B0604030504040204" pitchFamily="34" charset="0"/>
                <a:ea typeface="Verdana" panose="020B0604030504040204" pitchFamily="34" charset="0"/>
              </a:rPr>
              <a:t>Visages masqués pour protéger l’identité des enfants</a:t>
            </a:r>
          </a:p>
          <a:p>
            <a:endParaRPr lang="en-GB" sz="1200" b="1" i="1" dirty="0">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544F20E0-9A53-48D2-9A89-D0AFA7D21D9C}"/>
              </a:ext>
            </a:extLst>
          </p:cNvPr>
          <p:cNvSpPr txBox="1"/>
          <p:nvPr>
            <p:custDataLst>
              <p:tags r:id="rId3"/>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3088362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3ED3D1FF-C529-B798-DD85-51388CC38DE7}"/>
              </a:ext>
            </a:extLst>
          </p:cNvPr>
          <p:cNvGraphicFramePr>
            <a:graphicFrameLocks noGrp="1"/>
          </p:cNvGraphicFramePr>
          <p:nvPr>
            <p:custDataLst>
              <p:tags r:id="rId1"/>
            </p:custDataLst>
            <p:extLst>
              <p:ext uri="{D42A27DB-BD31-4B8C-83A1-F6EECF244321}">
                <p14:modId xmlns:p14="http://schemas.microsoft.com/office/powerpoint/2010/main" val="12877415"/>
              </p:ext>
            </p:extLst>
          </p:nvPr>
        </p:nvGraphicFramePr>
        <p:xfrm>
          <a:off x="1596000" y="1478280"/>
          <a:ext cx="8999999" cy="39014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lnSpc>
                          <a:spcPct val="100000"/>
                        </a:lnSpc>
                        <a:spcBef>
                          <a:spcPts val="600"/>
                        </a:spcBef>
                        <a:spcAft>
                          <a:spcPts val="600"/>
                        </a:spcAft>
                      </a:pPr>
                      <a:r>
                        <a:rPr lang="fr-FR" sz="2000" noProof="0" dirty="0">
                          <a:solidFill>
                            <a:srgbClr val="0055A5"/>
                          </a:solidFill>
                          <a:latin typeface="Verdana" panose="020B0604030504040204" pitchFamily="34" charset="0"/>
                          <a:ea typeface="Verdana" panose="020B0604030504040204" pitchFamily="34" charset="0"/>
                        </a:rPr>
                        <a:t>Objectifs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fr-FR" sz="2000" b="0" noProof="0" dirty="0">
                          <a:solidFill>
                            <a:schemeClr val="tx1"/>
                          </a:solidFill>
                          <a:latin typeface="Verdana"/>
                          <a:ea typeface="Verdana"/>
                        </a:rPr>
                        <a:t>Présenter des informations essentielles sur les Nations Unies (ONU) et les opérations de maintien de la paix de l’ONU</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lang="fr-FR" sz="2000" noProof="0" dirty="0">
                        <a:latin typeface="Verdana" panose="020B0604030504040204" pitchFamily="34" charset="0"/>
                        <a:ea typeface="Verdana" panose="020B0604030504040204" pitchFamily="34" charset="0"/>
                      </a:endParaRPr>
                    </a:p>
                    <a:p>
                      <a:pPr marL="0" marR="0" lvl="0" indent="0" algn="ctr"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lang="fr-FR" sz="2000" noProof="0" dirty="0">
                          <a:solidFill>
                            <a:srgbClr val="0055A5"/>
                          </a:solidFill>
                          <a:latin typeface="Verdana" panose="020B0604030504040204" pitchFamily="34" charset="0"/>
                          <a:ea typeface="Verdana" panose="020B0604030504040204" pitchFamily="34" charset="0"/>
                        </a:rPr>
                        <a:t>Pertinence</a:t>
                      </a:r>
                    </a:p>
                    <a:p>
                      <a:pPr marL="342900" indent="-342900" algn="l">
                        <a:lnSpc>
                          <a:spcPct val="100000"/>
                        </a:lnSpc>
                        <a:spcBef>
                          <a:spcPts val="600"/>
                        </a:spcBef>
                        <a:spcAft>
                          <a:spcPts val="600"/>
                        </a:spcAft>
                        <a:buFont typeface="Arial" panose="020B0604020202020204" pitchFamily="34" charset="0"/>
                        <a:buChar char="•"/>
                      </a:pPr>
                      <a:r>
                        <a:rPr lang="fr-FR" sz="2000" b="0" noProof="0" dirty="0">
                          <a:solidFill>
                            <a:schemeClr val="tx1"/>
                          </a:solidFill>
                          <a:latin typeface="Verdana" panose="020B0604030504040204" pitchFamily="34" charset="0"/>
                          <a:ea typeface="Verdana" panose="020B0604030504040204" pitchFamily="34" charset="0"/>
                        </a:rPr>
                        <a:t>En tant qu’agent de maintien de la paix de l’ONU, vous représentez les Nations Unies là où vous êtes déployé</a:t>
                      </a:r>
                    </a:p>
                    <a:p>
                      <a:pPr marL="342900" indent="-342900" algn="l">
                        <a:lnSpc>
                          <a:spcPct val="100000"/>
                        </a:lnSpc>
                        <a:spcBef>
                          <a:spcPts val="600"/>
                        </a:spcBef>
                        <a:spcAft>
                          <a:spcPts val="600"/>
                        </a:spcAft>
                        <a:buFont typeface="Arial" panose="020B0604020202020204" pitchFamily="34" charset="0"/>
                        <a:buChar char="•"/>
                      </a:pPr>
                      <a:r>
                        <a:rPr lang="fr-FR" sz="2000" b="0" noProof="0" dirty="0">
                          <a:solidFill>
                            <a:schemeClr val="tx1"/>
                          </a:solidFill>
                          <a:latin typeface="Verdana" panose="020B0604030504040204" pitchFamily="34" charset="0"/>
                          <a:ea typeface="Verdana" panose="020B0604030504040204" pitchFamily="34" charset="0"/>
                        </a:rPr>
                        <a:t>Vos tâches reflètent des décisions importantes et complexes prises au siège de l’ONU et vous devez comprendre comment ces décisions sont prises et ce qui les oriente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6DDECB-7E61-AF43-67BD-A258FCC177B6}"/>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2400299" y="1647517"/>
            <a:ext cx="7391400" cy="4191000"/>
          </a:xfrm>
          <a:prstGeom prst="rect">
            <a:avLst/>
          </a:prstGeom>
        </p:spPr>
      </p:pic>
      <p:sp>
        <p:nvSpPr>
          <p:cNvPr id="5" name="TextBox 4">
            <a:extLst>
              <a:ext uri="{FF2B5EF4-FFF2-40B4-BE49-F238E27FC236}">
                <a16:creationId xmlns:a16="http://schemas.microsoft.com/office/drawing/2014/main" id="{7E40BCE9-8F25-4686-8A47-669B0B8222F4}"/>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1910349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6A5A36-1092-6464-B80C-BFEED8FF588B}"/>
              </a:ext>
            </a:extLst>
          </p:cNvPr>
          <p:cNvPicPr>
            <a:picLocks noChangeAspect="1"/>
          </p:cNvPicPr>
          <p:nvPr>
            <p:custDataLst>
              <p:tags r:id="rId1"/>
            </p:custDataLst>
          </p:nvPr>
        </p:nvPicPr>
        <p:blipFill>
          <a:blip r:embed="rId5"/>
          <a:stretch>
            <a:fillRect/>
          </a:stretch>
        </p:blipFill>
        <p:spPr>
          <a:xfrm>
            <a:off x="3209924" y="1701345"/>
            <a:ext cx="5772150" cy="4343400"/>
          </a:xfrm>
          <a:prstGeom prst="rect">
            <a:avLst/>
          </a:prstGeom>
        </p:spPr>
      </p:pic>
      <p:sp>
        <p:nvSpPr>
          <p:cNvPr id="4" name="TextBox 3">
            <a:extLst>
              <a:ext uri="{FF2B5EF4-FFF2-40B4-BE49-F238E27FC236}">
                <a16:creationId xmlns:a16="http://schemas.microsoft.com/office/drawing/2014/main" id="{187D9BC1-05C7-4CF1-879F-D861BD9845F0}"/>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1358665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EFBD840-0F90-5832-EDC1-C4B96F4B021B}"/>
              </a:ext>
            </a:extLst>
          </p:cNvPr>
          <p:cNvPicPr>
            <a:picLocks noChangeAspect="1"/>
          </p:cNvPicPr>
          <p:nvPr>
            <p:custDataLst>
              <p:tags r:id="rId1"/>
            </p:custDataLst>
          </p:nvPr>
        </p:nvPicPr>
        <p:blipFill>
          <a:blip r:embed="rId6"/>
          <a:stretch>
            <a:fillRect/>
          </a:stretch>
        </p:blipFill>
        <p:spPr>
          <a:xfrm>
            <a:off x="2693192" y="1373231"/>
            <a:ext cx="6805613" cy="4775869"/>
          </a:xfrm>
          <a:prstGeom prst="rect">
            <a:avLst/>
          </a:prstGeom>
        </p:spPr>
      </p:pic>
      <p:sp>
        <p:nvSpPr>
          <p:cNvPr id="4" name="TextBox 3">
            <a:extLst>
              <a:ext uri="{FF2B5EF4-FFF2-40B4-BE49-F238E27FC236}">
                <a16:creationId xmlns:a16="http://schemas.microsoft.com/office/drawing/2014/main" id="{BC10AF07-00A9-6FC9-CD0F-A8632A11F851}"/>
              </a:ext>
            </a:extLst>
          </p:cNvPr>
          <p:cNvSpPr txBox="1"/>
          <p:nvPr>
            <p:custDataLst>
              <p:tags r:id="rId2"/>
            </p:custDataLst>
          </p:nvPr>
        </p:nvSpPr>
        <p:spPr>
          <a:xfrm>
            <a:off x="838200" y="3435240"/>
            <a:ext cx="1657350" cy="830997"/>
          </a:xfrm>
          <a:prstGeom prst="rect">
            <a:avLst/>
          </a:prstGeom>
          <a:noFill/>
        </p:spPr>
        <p:txBody>
          <a:bodyPr wrap="square" rtlCol="0">
            <a:spAutoFit/>
          </a:bodyPr>
          <a:lstStyle/>
          <a:p>
            <a:r>
              <a:rPr lang="fr-FR" sz="1200" i="1">
                <a:latin typeface="Verdana" panose="020B0604030504040204" pitchFamily="34" charset="0"/>
                <a:ea typeface="Verdana" panose="020B0604030504040204" pitchFamily="34" charset="0"/>
              </a:rPr>
              <a:t>Visages masqués pour protéger l’identité des enfants</a:t>
            </a:r>
          </a:p>
          <a:p>
            <a:endParaRPr lang="en-GB" sz="1200" b="1" i="1" dirty="0">
              <a:latin typeface="Verdana" panose="020B0604030504040204" pitchFamily="34" charset="0"/>
              <a:ea typeface="Verdana" panose="020B0604030504040204" pitchFamily="34" charset="0"/>
            </a:endParaRPr>
          </a:p>
        </p:txBody>
      </p:sp>
      <p:sp>
        <p:nvSpPr>
          <p:cNvPr id="6" name="TextBox 5">
            <a:extLst>
              <a:ext uri="{FF2B5EF4-FFF2-40B4-BE49-F238E27FC236}">
                <a16:creationId xmlns:a16="http://schemas.microsoft.com/office/drawing/2014/main" id="{1BE34477-DD29-4717-B6D0-C975D3944117}"/>
              </a:ext>
            </a:extLst>
          </p:cNvPr>
          <p:cNvSpPr txBox="1"/>
          <p:nvPr>
            <p:custDataLst>
              <p:tags r:id="rId3"/>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3880164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DE780F-3689-8B81-4EC1-D2BDAA04AADF}"/>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2743199" y="1731362"/>
            <a:ext cx="6705600" cy="4191000"/>
          </a:xfrm>
          <a:prstGeom prst="rect">
            <a:avLst/>
          </a:prstGeom>
        </p:spPr>
      </p:pic>
      <p:sp>
        <p:nvSpPr>
          <p:cNvPr id="4" name="TextBox 3">
            <a:extLst>
              <a:ext uri="{FF2B5EF4-FFF2-40B4-BE49-F238E27FC236}">
                <a16:creationId xmlns:a16="http://schemas.microsoft.com/office/drawing/2014/main" id="{0FBDE5EC-921B-4AE0-AAEF-4888B9B53BA8}"/>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41483256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1E36A8C-4B00-2B6E-ABD9-34A51751296A}"/>
              </a:ext>
            </a:extLst>
          </p:cNvPr>
          <p:cNvPicPr>
            <a:picLocks noChangeAspect="1"/>
          </p:cNvPicPr>
          <p:nvPr>
            <p:custDataLst>
              <p:tags r:id="rId1"/>
            </p:custDataLst>
          </p:nvPr>
        </p:nvPicPr>
        <p:blipFill>
          <a:blip r:embed="rId5"/>
          <a:stretch>
            <a:fillRect/>
          </a:stretch>
        </p:blipFill>
        <p:spPr>
          <a:xfrm>
            <a:off x="3200400" y="1364117"/>
            <a:ext cx="5791200" cy="5000478"/>
          </a:xfrm>
          <a:prstGeom prst="rect">
            <a:avLst/>
          </a:prstGeom>
        </p:spPr>
      </p:pic>
      <p:sp>
        <p:nvSpPr>
          <p:cNvPr id="5" name="TextBox 4">
            <a:extLst>
              <a:ext uri="{FF2B5EF4-FFF2-40B4-BE49-F238E27FC236}">
                <a16:creationId xmlns:a16="http://schemas.microsoft.com/office/drawing/2014/main" id="{A489FD61-B9C7-4A96-B7B9-796137BF30D2}"/>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70634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7BD1DF-404C-0ECF-4AF1-24AD878FE3A8}"/>
              </a:ext>
            </a:extLst>
          </p:cNvPr>
          <p:cNvPicPr>
            <a:picLocks noChangeAspect="1"/>
          </p:cNvPicPr>
          <p:nvPr>
            <p:custDataLst>
              <p:tags r:id="rId1"/>
            </p:custDataLst>
          </p:nvPr>
        </p:nvPicPr>
        <p:blipFill>
          <a:blip r:embed="rId5"/>
          <a:stretch>
            <a:fillRect/>
          </a:stretch>
        </p:blipFill>
        <p:spPr>
          <a:xfrm>
            <a:off x="2597943" y="1435929"/>
            <a:ext cx="6996113" cy="4713171"/>
          </a:xfrm>
          <a:prstGeom prst="rect">
            <a:avLst/>
          </a:prstGeom>
        </p:spPr>
      </p:pic>
      <p:sp>
        <p:nvSpPr>
          <p:cNvPr id="4" name="TextBox 3">
            <a:extLst>
              <a:ext uri="{FF2B5EF4-FFF2-40B4-BE49-F238E27FC236}">
                <a16:creationId xmlns:a16="http://schemas.microsoft.com/office/drawing/2014/main" id="{3E3D524D-700B-4EAF-AFE0-EAE7BBCE1991}"/>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3724271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AEF6E32-3292-E5FF-402C-5B49BAD14A95}"/>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2752571" y="1548153"/>
            <a:ext cx="6686856" cy="4443929"/>
          </a:xfrm>
          <a:prstGeom prst="rect">
            <a:avLst/>
          </a:prstGeom>
        </p:spPr>
      </p:pic>
      <p:sp>
        <p:nvSpPr>
          <p:cNvPr id="6" name="TextBox 5">
            <a:extLst>
              <a:ext uri="{FF2B5EF4-FFF2-40B4-BE49-F238E27FC236}">
                <a16:creationId xmlns:a16="http://schemas.microsoft.com/office/drawing/2014/main" id="{D6EC485E-C52D-42AD-BB9F-76AC53D2C9EF}"/>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661177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AE2CAFC-A65B-ED79-5E6C-A54148F6B04A}"/>
              </a:ext>
            </a:extLst>
          </p:cNvPr>
          <p:cNvPicPr>
            <a:picLocks noChangeAspect="1"/>
          </p:cNvPicPr>
          <p:nvPr>
            <p:custDataLst>
              <p:tags r:id="rId1"/>
            </p:custDataLst>
          </p:nvPr>
        </p:nvPicPr>
        <p:blipFill>
          <a:blip r:embed="rId6"/>
          <a:stretch>
            <a:fillRect/>
          </a:stretch>
        </p:blipFill>
        <p:spPr>
          <a:xfrm>
            <a:off x="3128961" y="1454284"/>
            <a:ext cx="5934075" cy="4792907"/>
          </a:xfrm>
          <a:prstGeom prst="rect">
            <a:avLst/>
          </a:prstGeom>
        </p:spPr>
      </p:pic>
      <p:sp>
        <p:nvSpPr>
          <p:cNvPr id="4" name="TextBox 3">
            <a:extLst>
              <a:ext uri="{FF2B5EF4-FFF2-40B4-BE49-F238E27FC236}">
                <a16:creationId xmlns:a16="http://schemas.microsoft.com/office/drawing/2014/main" id="{80CDF181-23CA-6EEE-010B-8A9C91E6E370}"/>
              </a:ext>
            </a:extLst>
          </p:cNvPr>
          <p:cNvSpPr txBox="1"/>
          <p:nvPr>
            <p:custDataLst>
              <p:tags r:id="rId2"/>
            </p:custDataLst>
          </p:nvPr>
        </p:nvSpPr>
        <p:spPr>
          <a:xfrm>
            <a:off x="838200" y="3435240"/>
            <a:ext cx="1657350" cy="830997"/>
          </a:xfrm>
          <a:prstGeom prst="rect">
            <a:avLst/>
          </a:prstGeom>
          <a:noFill/>
        </p:spPr>
        <p:txBody>
          <a:bodyPr wrap="square" rtlCol="0">
            <a:spAutoFit/>
          </a:bodyPr>
          <a:lstStyle/>
          <a:p>
            <a:r>
              <a:rPr lang="fr-FR" sz="1200" i="1">
                <a:latin typeface="Verdana" panose="020B0604030504040204" pitchFamily="34" charset="0"/>
                <a:ea typeface="Verdana" panose="020B0604030504040204" pitchFamily="34" charset="0"/>
              </a:rPr>
              <a:t>Visages masqués pour protéger l’identité des enfants</a:t>
            </a:r>
          </a:p>
          <a:p>
            <a:endParaRPr lang="en-GB" sz="1200" b="1" i="1" dirty="0">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DC54D1DA-408E-4E38-8AA7-51371249D6A7}"/>
              </a:ext>
            </a:extLst>
          </p:cNvPr>
          <p:cNvSpPr txBox="1"/>
          <p:nvPr>
            <p:custDataLst>
              <p:tags r:id="rId3"/>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2287136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10D76DC-4E75-1415-3236-FD33960BA96C}"/>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2905124" y="1475416"/>
            <a:ext cx="6381750" cy="4764457"/>
          </a:xfrm>
          <a:prstGeom prst="rect">
            <a:avLst/>
          </a:prstGeom>
        </p:spPr>
      </p:pic>
      <p:sp>
        <p:nvSpPr>
          <p:cNvPr id="5" name="TextBox 4">
            <a:extLst>
              <a:ext uri="{FF2B5EF4-FFF2-40B4-BE49-F238E27FC236}">
                <a16:creationId xmlns:a16="http://schemas.microsoft.com/office/drawing/2014/main" id="{A0B95AE3-3062-4610-8530-0C14CF7168BC}"/>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18817729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8332779-AC84-2ADA-CA68-2A3834CB0FF3}"/>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2639469" y="1446492"/>
            <a:ext cx="6913060" cy="4767263"/>
          </a:xfrm>
          <a:prstGeom prst="rect">
            <a:avLst/>
          </a:prstGeom>
        </p:spPr>
      </p:pic>
      <p:sp>
        <p:nvSpPr>
          <p:cNvPr id="5" name="TextBox 4">
            <a:extLst>
              <a:ext uri="{FF2B5EF4-FFF2-40B4-BE49-F238E27FC236}">
                <a16:creationId xmlns:a16="http://schemas.microsoft.com/office/drawing/2014/main" id="{5EE20722-7FFF-46F4-A9BA-DB07137E42E1}"/>
              </a:ext>
            </a:extLst>
          </p:cNvPr>
          <p:cNvSpPr txBox="1"/>
          <p:nvPr>
            <p:custDataLst>
              <p:tags r:id="rId2"/>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1821838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B885CA07-3173-9680-EFCD-09F813DA8064}"/>
              </a:ext>
            </a:extLst>
          </p:cNvPr>
          <p:cNvGraphicFramePr>
            <a:graphicFrameLocks noGrp="1"/>
          </p:cNvGraphicFramePr>
          <p:nvPr>
            <p:custDataLst>
              <p:tags r:id="rId1"/>
            </p:custDataLst>
            <p:extLst>
              <p:ext uri="{D42A27DB-BD31-4B8C-83A1-F6EECF244321}">
                <p14:modId xmlns:p14="http://schemas.microsoft.com/office/powerpoint/2010/main" val="914952255"/>
              </p:ext>
            </p:extLst>
          </p:nvPr>
        </p:nvGraphicFramePr>
        <p:xfrm>
          <a:off x="1596000" y="1508760"/>
          <a:ext cx="8999999" cy="414528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lnSpc>
                          <a:spcPct val="100000"/>
                        </a:lnSpc>
                        <a:spcBef>
                          <a:spcPts val="1200"/>
                        </a:spcBef>
                        <a:spcAft>
                          <a:spcPts val="1200"/>
                        </a:spcAft>
                      </a:pPr>
                      <a:r>
                        <a:rPr lang="fr-FR" sz="2000" noProof="0" dirty="0">
                          <a:solidFill>
                            <a:srgbClr val="0055A5"/>
                          </a:solidFill>
                          <a:latin typeface="Verdana" panose="020B0604030504040204" pitchFamily="34" charset="0"/>
                          <a:ea typeface="Verdana" panose="020B0604030504040204" pitchFamily="34" charset="0"/>
                        </a:rPr>
                        <a:t>Résultats de l’apprentissage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535372077"/>
                  </a:ext>
                </a:extLst>
              </a:tr>
              <a:tr h="1112520">
                <a:tc>
                  <a:txBody>
                    <a:bodyPr/>
                    <a:lstStyle/>
                    <a:p>
                      <a:pPr marL="457200" lvl="0" indent="-457200">
                        <a:spcBef>
                          <a:spcPts val="1200"/>
                        </a:spcBef>
                        <a:spcAft>
                          <a:spcPts val="1200"/>
                        </a:spcAft>
                        <a:buFont typeface="+mj-lt"/>
                        <a:buAutoNum type="arabicPeriod"/>
                      </a:pPr>
                      <a:r>
                        <a:rPr lang="fr-FR" sz="2000" i="0" noProof="0" dirty="0">
                          <a:solidFill>
                            <a:schemeClr val="dk1"/>
                          </a:solidFill>
                          <a:effectLst/>
                          <a:latin typeface="Verdana" panose="020B0604030504040204" pitchFamily="34" charset="0"/>
                          <a:ea typeface="Verdana" panose="020B0604030504040204" pitchFamily="34" charset="0"/>
                          <a:cs typeface="+mn-cs"/>
                        </a:rPr>
                        <a:t>Décrire l’impact des conflits violents sur les populations.</a:t>
                      </a:r>
                    </a:p>
                    <a:p>
                      <a:pPr marL="457200" lvl="0" indent="-457200">
                        <a:spcBef>
                          <a:spcPts val="1200"/>
                        </a:spcBef>
                        <a:spcAft>
                          <a:spcPts val="1200"/>
                        </a:spcAft>
                        <a:buFont typeface="+mj-lt"/>
                        <a:buAutoNum type="arabicPeriod"/>
                      </a:pPr>
                      <a:r>
                        <a:rPr lang="fr-FR" sz="2000" i="0" noProof="0" dirty="0">
                          <a:solidFill>
                            <a:schemeClr val="dk1"/>
                          </a:solidFill>
                          <a:effectLst/>
                          <a:latin typeface="Verdana"/>
                          <a:ea typeface="Verdana"/>
                          <a:cs typeface="+mn-cs"/>
                        </a:rPr>
                        <a:t>Citer les quatre principaux objectifs de la Charte des Nations Unies et expliquer son rôle en tant que pierre angulaire du droit international. </a:t>
                      </a:r>
                    </a:p>
                    <a:p>
                      <a:pPr marL="457200" lvl="0" indent="-457200">
                        <a:spcBef>
                          <a:spcPts val="1200"/>
                        </a:spcBef>
                        <a:spcAft>
                          <a:spcPts val="1200"/>
                        </a:spcAft>
                        <a:buFont typeface="+mj-lt"/>
                        <a:buAutoNum type="arabicPeriod"/>
                      </a:pPr>
                      <a:r>
                        <a:rPr lang="fr-FR" sz="2000" i="0" noProof="0" dirty="0">
                          <a:solidFill>
                            <a:schemeClr val="dk1"/>
                          </a:solidFill>
                          <a:effectLst/>
                          <a:latin typeface="Verdana" panose="020B0604030504040204" pitchFamily="34" charset="0"/>
                          <a:ea typeface="Verdana" panose="020B0604030504040204" pitchFamily="34" charset="0"/>
                          <a:cs typeface="+mn-cs"/>
                        </a:rPr>
                        <a:t>Expliquer l’importance des principes d’impartialité et d’universalité de l’ONU. </a:t>
                      </a:r>
                    </a:p>
                    <a:p>
                      <a:pPr marL="457200" indent="-457200">
                        <a:spcBef>
                          <a:spcPts val="1200"/>
                        </a:spcBef>
                        <a:spcAft>
                          <a:spcPts val="1200"/>
                        </a:spcAft>
                        <a:buFont typeface="+mj-lt"/>
                        <a:buAutoNum type="arabicPeriod"/>
                      </a:pPr>
                      <a:r>
                        <a:rPr lang="fr-FR" sz="2000" noProof="0" dirty="0">
                          <a:solidFill>
                            <a:schemeClr val="dk1"/>
                          </a:solidFill>
                          <a:effectLst/>
                          <a:latin typeface="Verdana"/>
                          <a:ea typeface="Verdana"/>
                          <a:cs typeface="+mn-cs"/>
                        </a:rPr>
                        <a:t>Expliquer la structure de base de l’ONU, y compris les principaux organes impliqués dans le maintien de la paix et les principaux départements du Secrétariat.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11216423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751E46-9B7D-F701-76DA-18B13BBE14E0}"/>
              </a:ext>
            </a:extLst>
          </p:cNvPr>
          <p:cNvSpPr txBox="1"/>
          <p:nvPr>
            <p:custDataLst>
              <p:tags r:id="rId1"/>
            </p:custDataLst>
          </p:nvPr>
        </p:nvSpPr>
        <p:spPr>
          <a:xfrm>
            <a:off x="838200" y="3435240"/>
            <a:ext cx="1657350" cy="830997"/>
          </a:xfrm>
          <a:prstGeom prst="rect">
            <a:avLst/>
          </a:prstGeom>
          <a:noFill/>
        </p:spPr>
        <p:txBody>
          <a:bodyPr wrap="square" rtlCol="0">
            <a:spAutoFit/>
          </a:bodyPr>
          <a:lstStyle/>
          <a:p>
            <a:r>
              <a:rPr lang="fr-FR" sz="1200" i="1">
                <a:latin typeface="Verdana" panose="020B0604030504040204" pitchFamily="34" charset="0"/>
                <a:ea typeface="Verdana" panose="020B0604030504040204" pitchFamily="34" charset="0"/>
              </a:rPr>
              <a:t>Visages masqués pour protéger l’identité des enfants</a:t>
            </a:r>
          </a:p>
          <a:p>
            <a:endParaRPr lang="en-GB" sz="1200" b="1" i="1" dirty="0">
              <a:latin typeface="Verdana" panose="020B0604030504040204" pitchFamily="34" charset="0"/>
              <a:ea typeface="Verdana" panose="020B0604030504040204" pitchFamily="34" charset="0"/>
            </a:endParaRPr>
          </a:p>
        </p:txBody>
      </p:sp>
      <p:pic>
        <p:nvPicPr>
          <p:cNvPr id="9" name="Picture 8">
            <a:extLst>
              <a:ext uri="{FF2B5EF4-FFF2-40B4-BE49-F238E27FC236}">
                <a16:creationId xmlns:a16="http://schemas.microsoft.com/office/drawing/2014/main" id="{F1D7674A-6D98-AF96-8100-E5EE57ED3128}"/>
              </a:ext>
            </a:extLst>
          </p:cNvPr>
          <p:cNvPicPr>
            <a:picLocks noChangeAspect="1"/>
          </p:cNvPicPr>
          <p:nvPr>
            <p:custDataLst>
              <p:tags r:id="rId2"/>
            </p:custDataLst>
          </p:nvPr>
        </p:nvPicPr>
        <p:blipFill>
          <a:blip r:embed="rId6"/>
          <a:stretch>
            <a:fillRect/>
          </a:stretch>
        </p:blipFill>
        <p:spPr>
          <a:xfrm>
            <a:off x="3436142" y="1501846"/>
            <a:ext cx="5319713" cy="4697784"/>
          </a:xfrm>
          <a:prstGeom prst="rect">
            <a:avLst/>
          </a:prstGeom>
        </p:spPr>
      </p:pic>
      <p:sp>
        <p:nvSpPr>
          <p:cNvPr id="6" name="TextBox 5">
            <a:extLst>
              <a:ext uri="{FF2B5EF4-FFF2-40B4-BE49-F238E27FC236}">
                <a16:creationId xmlns:a16="http://schemas.microsoft.com/office/drawing/2014/main" id="{0424CAFA-CDB0-4EE0-892A-4004A1D75695}"/>
              </a:ext>
            </a:extLst>
          </p:cNvPr>
          <p:cNvSpPr txBox="1"/>
          <p:nvPr>
            <p:custDataLst>
              <p:tags r:id="rId3"/>
            </p:custDataLst>
          </p:nvPr>
        </p:nvSpPr>
        <p:spPr>
          <a:xfrm>
            <a:off x="1175112" y="886655"/>
            <a:ext cx="98417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1.1.2 : Conséquences des conflits violents </a:t>
            </a:r>
          </a:p>
        </p:txBody>
      </p:sp>
    </p:spTree>
    <p:extLst>
      <p:ext uri="{BB962C8B-B14F-4D97-AF65-F5344CB8AC3E}">
        <p14:creationId xmlns:p14="http://schemas.microsoft.com/office/powerpoint/2010/main" val="187225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2520516-003C-B7ED-28FB-A51996EA490F}"/>
              </a:ext>
            </a:extLst>
          </p:cNvPr>
          <p:cNvGraphicFramePr>
            <a:graphicFrameLocks noGrp="1"/>
          </p:cNvGraphicFramePr>
          <p:nvPr>
            <p:custDataLst>
              <p:tags r:id="rId1"/>
            </p:custDataLst>
            <p:extLst>
              <p:ext uri="{D42A27DB-BD31-4B8C-83A1-F6EECF244321}">
                <p14:modId xmlns:p14="http://schemas.microsoft.com/office/powerpoint/2010/main" val="813096414"/>
              </p:ext>
            </p:extLst>
          </p:nvPr>
        </p:nvGraphicFramePr>
        <p:xfrm>
          <a:off x="1524000" y="2079000"/>
          <a:ext cx="9144000" cy="2700000"/>
        </p:xfrm>
        <a:graphic>
          <a:graphicData uri="http://schemas.openxmlformats.org/drawingml/2006/table">
            <a:tbl>
              <a:tblPr firstRow="1" firstCol="1" bandRow="1">
                <a:tableStyleId>{5C22544A-7EE6-4342-B048-85BDC9FD1C3A}</a:tableStyleId>
              </a:tblPr>
              <a:tblGrid>
                <a:gridCol w="2558143">
                  <a:extLst>
                    <a:ext uri="{9D8B030D-6E8A-4147-A177-3AD203B41FA5}">
                      <a16:colId xmlns:a16="http://schemas.microsoft.com/office/drawing/2014/main" val="2117369804"/>
                    </a:ext>
                  </a:extLst>
                </a:gridCol>
                <a:gridCol w="6585857">
                  <a:extLst>
                    <a:ext uri="{9D8B030D-6E8A-4147-A177-3AD203B41FA5}">
                      <a16:colId xmlns:a16="http://schemas.microsoft.com/office/drawing/2014/main" val="2504447503"/>
                    </a:ext>
                  </a:extLst>
                </a:gridCol>
              </a:tblGrid>
              <a:tr h="900000">
                <a:tc gridSpan="2">
                  <a:txBody>
                    <a:bodyPr/>
                    <a:lstStyle/>
                    <a:p>
                      <a:pPr marL="0" marR="0">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rPr>
                        <a:t>Activité d’apprentissage obligatoire 1.1.1 : Vidéo de l’ONU – Maintien de la paix de l’ONU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000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solidFill>
                            <a:schemeClr val="dk1"/>
                          </a:solidFill>
                          <a:effectLst/>
                          <a:latin typeface="Verdana"/>
                          <a:ea typeface="Verdana"/>
                          <a:cs typeface="+mn-cs"/>
                        </a:rPr>
                        <a:t>Présenter l’ONU et ses opérations de maintien de la paix</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00000">
                <a:tc>
                  <a:txBody>
                    <a:bodyPr/>
                    <a:lstStyle/>
                    <a:p>
                      <a:pPr marL="0" marR="0" algn="r">
                        <a:lnSpc>
                          <a:spcPct val="100000"/>
                        </a:lnSpc>
                        <a:spcBef>
                          <a:spcPts val="1200"/>
                        </a:spcBef>
                        <a:spcAft>
                          <a:spcPts val="1200"/>
                        </a:spcAft>
                      </a:pPr>
                      <a:r>
                        <a:rPr lang="fr-FR" sz="2000">
                          <a:solidFill>
                            <a:srgbClr val="0556A6"/>
                          </a:solidFill>
                          <a:effectLst/>
                          <a:latin typeface="Verdana" panose="020B0604030504040204" pitchFamily="34" charset="0"/>
                          <a:ea typeface="Verdana" panose="020B0604030504040204" pitchFamily="34" charset="0"/>
                          <a:cs typeface="Arial"/>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b="0" dirty="0">
                          <a:effectLst/>
                          <a:latin typeface="Verdana" panose="020B0604030504040204" pitchFamily="34" charset="0"/>
                          <a:ea typeface="Verdana" panose="020B0604030504040204" pitchFamily="34" charset="0"/>
                          <a:cs typeface="Arial"/>
                        </a:rPr>
                        <a:t>10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3279087"/>
                  </a:ext>
                </a:extLst>
              </a:tr>
            </a:tbl>
          </a:graphicData>
        </a:graphic>
      </p:graphicFrame>
    </p:spTree>
    <p:extLst>
      <p:ext uri="{BB962C8B-B14F-4D97-AF65-F5344CB8AC3E}">
        <p14:creationId xmlns:p14="http://schemas.microsoft.com/office/powerpoint/2010/main" val="172835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16FD22-BD21-4BA3-4378-7DFC39493E5C}"/>
              </a:ext>
            </a:extLst>
          </p:cNvPr>
          <p:cNvSpPr txBox="1"/>
          <p:nvPr>
            <p:custDataLst>
              <p:tags r:id="rId1"/>
            </p:custDataLst>
          </p:nvPr>
        </p:nvSpPr>
        <p:spPr>
          <a:xfrm>
            <a:off x="1199831" y="610380"/>
            <a:ext cx="9792337"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 Activité d’apprentissage obligatoire 1.1.1 : Vidéo de l’ONU – Maintien de la paix de l’ONU</a:t>
            </a:r>
          </a:p>
        </p:txBody>
      </p:sp>
      <p:pic>
        <p:nvPicPr>
          <p:cNvPr id="2" name="UN Peacekeeping_ A commitment to peace">
            <a:hlinkClick r:id="" action="ppaction://media"/>
            <a:extLst>
              <a:ext uri="{FF2B5EF4-FFF2-40B4-BE49-F238E27FC236}">
                <a16:creationId xmlns:a16="http://schemas.microsoft.com/office/drawing/2014/main" id="{3F2E5C84-11C3-899C-0DAB-77BE28B35654}"/>
              </a:ext>
            </a:extLst>
          </p:cNvPr>
          <p:cNvPicPr>
            <a:picLocks noChangeAspect="1"/>
          </p:cNvPicPr>
          <p:nvPr>
            <a:videoFile r:link="rId2"/>
            <p:custDataLst>
              <p:tags r:id="rId3"/>
            </p:custDataLst>
            <p:extLst>
              <p:ext uri="{DAA4B4D4-6D71-4841-9C94-3DE7FCFB9230}">
                <p14:media xmlns:p14="http://schemas.microsoft.com/office/powerpoint/2010/main" r:embed="rId4">
                  <p14:trim end="12741"/>
                </p14:media>
              </p:ext>
            </p:extLst>
          </p:nvPr>
        </p:nvPicPr>
        <p:blipFill>
          <a:blip r:embed="rId7"/>
          <a:stretch>
            <a:fillRect/>
          </a:stretch>
        </p:blipFill>
        <p:spPr>
          <a:xfrm>
            <a:off x="1752599" y="1285767"/>
            <a:ext cx="8686800" cy="4886325"/>
          </a:xfrm>
          <a:prstGeom prst="rect">
            <a:avLst/>
          </a:prstGeom>
        </p:spPr>
      </p:pic>
    </p:spTree>
    <p:extLst>
      <p:ext uri="{BB962C8B-B14F-4D97-AF65-F5344CB8AC3E}">
        <p14:creationId xmlns:p14="http://schemas.microsoft.com/office/powerpoint/2010/main" val="28558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9394">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harter of the United Nations and Statute of the International Court of  Justice | United Nations iLibrary">
            <a:extLst>
              <a:ext uri="{FF2B5EF4-FFF2-40B4-BE49-F238E27FC236}">
                <a16:creationId xmlns:a16="http://schemas.microsoft.com/office/drawing/2014/main" id="{6C2666C1-09F0-D04E-9762-AB83049E959C}"/>
              </a:ext>
            </a:extLst>
          </p:cNvPr>
          <p:cNvPicPr>
            <a:picLocks noChangeAspect="1" noChangeArrowheads="1"/>
          </p:cNvPicPr>
          <p:nvPr>
            <p:custDataLst>
              <p:tags r:id="rId1"/>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04526" y="3977986"/>
            <a:ext cx="1756414" cy="2304000"/>
          </a:xfrm>
          <a:prstGeom prst="rect">
            <a:avLst/>
          </a:prstGeom>
          <a:noFill/>
          <a:ln>
            <a:solidFill>
              <a:schemeClr val="bg1">
                <a:lumMod val="95000"/>
              </a:schemeClr>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B1B9A22-36C4-A898-3532-186A1E4AE48C}"/>
              </a:ext>
            </a:extLst>
          </p:cNvPr>
          <p:cNvSpPr txBox="1"/>
          <p:nvPr>
            <p:custDataLst>
              <p:tags r:id="rId2"/>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Charte des Nations Unies</a:t>
            </a:r>
          </a:p>
        </p:txBody>
      </p:sp>
      <p:sp>
        <p:nvSpPr>
          <p:cNvPr id="6" name="TextBox 5">
            <a:extLst>
              <a:ext uri="{FF2B5EF4-FFF2-40B4-BE49-F238E27FC236}">
                <a16:creationId xmlns:a16="http://schemas.microsoft.com/office/drawing/2014/main" id="{4AC08CCF-873D-AADB-C6F4-0F275DABC459}"/>
              </a:ext>
            </a:extLst>
          </p:cNvPr>
          <p:cNvSpPr txBox="1"/>
          <p:nvPr>
            <p:custDataLst>
              <p:tags r:id="rId3"/>
            </p:custDataLst>
          </p:nvPr>
        </p:nvSpPr>
        <p:spPr>
          <a:xfrm>
            <a:off x="1598643" y="1438354"/>
            <a:ext cx="9961985"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Document fondateur, signé en 1945</a:t>
            </a:r>
          </a:p>
          <a:p>
            <a:pPr marL="285750" indent="-285750">
              <a:spcBef>
                <a:spcPts val="600"/>
              </a:spcBef>
              <a:spcAft>
                <a:spcPts val="600"/>
              </a:spcAft>
              <a:buFont typeface="Arial" panose="020B0604020202020204" pitchFamily="34" charset="0"/>
              <a:buChar char="•"/>
            </a:pPr>
            <a:r>
              <a:rPr lang="fr-FR" sz="2000" dirty="0">
                <a:latin typeface="Verdana"/>
                <a:ea typeface="Verdana"/>
              </a:rPr>
              <a:t>Définit les principaux objectifs et principes</a:t>
            </a:r>
          </a:p>
          <a:p>
            <a:pPr marL="285750" indent="-285750">
              <a:spcBef>
                <a:spcPts val="600"/>
              </a:spcBef>
              <a:spcAft>
                <a:spcPts val="600"/>
              </a:spcAft>
              <a:buFont typeface="Arial" panose="020B0604020202020204" pitchFamily="34" charset="0"/>
              <a:buChar char="•"/>
            </a:pPr>
            <a:r>
              <a:rPr lang="fr-FR" sz="2000" dirty="0">
                <a:latin typeface="Verdana"/>
                <a:ea typeface="Verdana"/>
              </a:rPr>
              <a:t>« Maintenir la paix et la sécurité internationales » : un objectif majeur</a:t>
            </a:r>
          </a:p>
          <a:p>
            <a:pPr marL="285750" indent="-285750">
              <a:spcBef>
                <a:spcPts val="600"/>
              </a:spcBef>
              <a:spcAft>
                <a:spcPts val="600"/>
              </a:spcAft>
              <a:buFont typeface="Arial" panose="020B0604020202020204" pitchFamily="34" charset="0"/>
              <a:buChar char="•"/>
            </a:pPr>
            <a:r>
              <a:rPr lang="fr-FR" sz="2000" dirty="0">
                <a:latin typeface="Verdana"/>
                <a:ea typeface="Verdana"/>
              </a:rPr>
              <a:t>Met l’accent sur la promotion et la protection des droits humains</a:t>
            </a:r>
          </a:p>
          <a:p>
            <a:pPr marL="285750" indent="-285750">
              <a:spcBef>
                <a:spcPts val="600"/>
              </a:spcBef>
              <a:spcAft>
                <a:spcPts val="600"/>
              </a:spcAft>
              <a:buFont typeface="Arial" panose="020B0604020202020204" pitchFamily="34" charset="0"/>
              <a:buChar char="•"/>
            </a:pPr>
            <a:r>
              <a:rPr lang="fr-FR" sz="2000" dirty="0">
                <a:latin typeface="Verdana"/>
                <a:ea typeface="Verdana"/>
              </a:rPr>
              <a:t>A créé les principales composantes de l’ONU, appelées organes principaux</a:t>
            </a:r>
          </a:p>
        </p:txBody>
      </p:sp>
      <p:pic>
        <p:nvPicPr>
          <p:cNvPr id="2" name="Picture 2" descr="The Charter of the United Nations turns 75 (June 23) - U.S. Embassy in  Georgia">
            <a:extLst>
              <a:ext uri="{FF2B5EF4-FFF2-40B4-BE49-F238E27FC236}">
                <a16:creationId xmlns:a16="http://schemas.microsoft.com/office/drawing/2014/main" id="{077342E6-2FA9-A365-5215-3C0057FBEA23}"/>
              </a:ext>
            </a:extLst>
          </p:cNvPr>
          <p:cNvPicPr>
            <a:picLocks noChangeAspect="1" noChangeArrowheads="1"/>
          </p:cNvPicPr>
          <p:nvPr>
            <p:custDataLst>
              <p:tags r:id="rId4"/>
            </p:custDataLst>
          </p:nvPr>
        </p:nvPicPr>
        <p:blipFill>
          <a:blip r:embed="rId7" cstate="screen">
            <a:extLst>
              <a:ext uri="{28A0092B-C50C-407E-A947-70E740481C1C}">
                <a14:useLocalDpi xmlns:a14="http://schemas.microsoft.com/office/drawing/2010/main"/>
              </a:ext>
            </a:extLst>
          </a:blip>
          <a:srcRect/>
          <a:stretch>
            <a:fillRect/>
          </a:stretch>
        </p:blipFill>
        <p:spPr bwMode="auto">
          <a:xfrm>
            <a:off x="2971598" y="3976367"/>
            <a:ext cx="3600000" cy="2305619"/>
          </a:xfrm>
          <a:prstGeom prst="rect">
            <a:avLst/>
          </a:prstGeom>
          <a:noFill/>
          <a:ln>
            <a:solidFill>
              <a:schemeClr val="bg1">
                <a:lumMod val="9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412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4" name="Picture 6" descr="What to expect at the 2022 United Nations General Assembly : NPR">
            <a:extLst>
              <a:ext uri="{FF2B5EF4-FFF2-40B4-BE49-F238E27FC236}">
                <a16:creationId xmlns:a16="http://schemas.microsoft.com/office/drawing/2014/main" id="{0B16E547-37EB-81FE-BA0B-F1DA9F42330C}"/>
              </a:ext>
            </a:extLst>
          </p:cNvPr>
          <p:cNvPicPr>
            <a:picLocks noChangeAspect="1" noChangeArrowheads="1"/>
          </p:cNvPicPr>
          <p:nvPr>
            <p:custDataLst>
              <p:tags r:id="rId1"/>
            </p:custDataLst>
          </p:nvPr>
        </p:nvPicPr>
        <p:blipFill>
          <a:blip r:embed="rId10" cstate="print">
            <a:extLst>
              <a:ext uri="{BEBA8EAE-BF5A-486C-A8C5-ECC9F3942E4B}">
                <a14:imgProps xmlns:a14="http://schemas.microsoft.com/office/drawing/2010/main">
                  <a14:imgLayer r:embed="rId11">
                    <a14:imgEffect>
                      <a14:brightnessContrast bright="50000"/>
                    </a14:imgEffect>
                  </a14:imgLayer>
                </a14:imgProps>
              </a:ext>
              <a:ext uri="{28A0092B-C50C-407E-A947-70E740481C1C}">
                <a14:useLocalDpi xmlns:a14="http://schemas.microsoft.com/office/drawing/2010/main"/>
              </a:ext>
            </a:extLst>
          </a:blip>
          <a:srcRect/>
          <a:stretch>
            <a:fillRect/>
          </a:stretch>
        </p:blipFill>
        <p:spPr bwMode="auto">
          <a:xfrm>
            <a:off x="6263451" y="2234279"/>
            <a:ext cx="243225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he Most Powerful Body of the United Nations">
            <a:extLst>
              <a:ext uri="{FF2B5EF4-FFF2-40B4-BE49-F238E27FC236}">
                <a16:creationId xmlns:a16="http://schemas.microsoft.com/office/drawing/2014/main" id="{E5C9D12E-2261-C030-3ED0-C15530ED121E}"/>
              </a:ext>
            </a:extLst>
          </p:cNvPr>
          <p:cNvPicPr>
            <a:picLocks noChangeAspect="1" noChangeArrowheads="1"/>
          </p:cNvPicPr>
          <p:nvPr>
            <p:custDataLst>
              <p:tags r:id="rId2"/>
            </p:custDataLst>
          </p:nvPr>
        </p:nvPicPr>
        <p:blipFill>
          <a:blip r:embed="rId12" cstate="print">
            <a:extLst>
              <a:ext uri="{BEBA8EAE-BF5A-486C-A8C5-ECC9F3942E4B}">
                <a14:imgProps xmlns:a14="http://schemas.microsoft.com/office/drawing/2010/main">
                  <a14:imgLayer r:embed="rId1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8868841" y="2234279"/>
            <a:ext cx="243000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UN Secretariat Headquarters, New York | A view of the United… | Flickr">
            <a:extLst>
              <a:ext uri="{FF2B5EF4-FFF2-40B4-BE49-F238E27FC236}">
                <a16:creationId xmlns:a16="http://schemas.microsoft.com/office/drawing/2014/main" id="{8D73E2BF-B560-88BC-F5D6-E638AD381571}"/>
              </a:ext>
            </a:extLst>
          </p:cNvPr>
          <p:cNvPicPr>
            <a:picLocks noChangeAspect="1" noChangeArrowheads="1"/>
          </p:cNvPicPr>
          <p:nvPr>
            <p:custDataLst>
              <p:tags r:id="rId3"/>
            </p:custDataLst>
          </p:nvPr>
        </p:nvPicPr>
        <p:blipFill>
          <a:blip r:embed="rId14" cstate="print">
            <a:extLst>
              <a:ext uri="{28A0092B-C50C-407E-A947-70E740481C1C}">
                <a14:useLocalDpi xmlns:a14="http://schemas.microsoft.com/office/drawing/2010/main"/>
              </a:ext>
            </a:extLst>
          </a:blip>
          <a:srcRect/>
          <a:stretch>
            <a:fillRect/>
          </a:stretch>
        </p:blipFill>
        <p:spPr bwMode="auto">
          <a:xfrm>
            <a:off x="1563521" y="4639419"/>
            <a:ext cx="2428814"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International courts Archives - United Nations and the Rule of Law">
            <a:extLst>
              <a:ext uri="{FF2B5EF4-FFF2-40B4-BE49-F238E27FC236}">
                <a16:creationId xmlns:a16="http://schemas.microsoft.com/office/drawing/2014/main" id="{A67F696D-2D44-7234-AE0D-D35835E53822}"/>
              </a:ext>
            </a:extLst>
          </p:cNvPr>
          <p:cNvPicPr>
            <a:picLocks noChangeAspect="1" noChangeArrowheads="1"/>
          </p:cNvPicPr>
          <p:nvPr>
            <p:custDataLst>
              <p:tags r:id="rId4"/>
            </p:custDataLst>
          </p:nvPr>
        </p:nvPicPr>
        <p:blipFill>
          <a:blip r:embed="rId15" cstate="print">
            <a:extLst>
              <a:ext uri="{28A0092B-C50C-407E-A947-70E740481C1C}">
                <a14:useLocalDpi xmlns:a14="http://schemas.microsoft.com/office/drawing/2010/main"/>
              </a:ext>
            </a:extLst>
          </a:blip>
          <a:srcRect/>
          <a:stretch>
            <a:fillRect/>
          </a:stretch>
        </p:blipFill>
        <p:spPr bwMode="auto">
          <a:xfrm>
            <a:off x="4113576" y="4639419"/>
            <a:ext cx="2149875"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Trusteeship Council | United Nations">
            <a:extLst>
              <a:ext uri="{FF2B5EF4-FFF2-40B4-BE49-F238E27FC236}">
                <a16:creationId xmlns:a16="http://schemas.microsoft.com/office/drawing/2014/main" id="{F8F4464D-B9B5-2E24-A3F9-A8D18B723540}"/>
              </a:ext>
            </a:extLst>
          </p:cNvPr>
          <p:cNvPicPr>
            <a:picLocks noChangeAspect="1" noChangeArrowheads="1"/>
          </p:cNvPicPr>
          <p:nvPr>
            <p:custDataLst>
              <p:tags r:id="rId5"/>
            </p:custDataLst>
          </p:nvPr>
        </p:nvPicPr>
        <p:blipFill>
          <a:blip r:embed="rId16" cstate="print">
            <a:extLst>
              <a:ext uri="{28A0092B-C50C-407E-A947-70E740481C1C}">
                <a14:useLocalDpi xmlns:a14="http://schemas.microsoft.com/office/drawing/2010/main"/>
              </a:ext>
            </a:extLst>
          </a:blip>
          <a:srcRect/>
          <a:stretch>
            <a:fillRect/>
          </a:stretch>
        </p:blipFill>
        <p:spPr bwMode="auto">
          <a:xfrm>
            <a:off x="8695701" y="4639419"/>
            <a:ext cx="216000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COSOC | United Nations">
            <a:extLst>
              <a:ext uri="{FF2B5EF4-FFF2-40B4-BE49-F238E27FC236}">
                <a16:creationId xmlns:a16="http://schemas.microsoft.com/office/drawing/2014/main" id="{378CE468-3805-6E57-A21A-3F076B0157C1}"/>
              </a:ext>
            </a:extLst>
          </p:cNvPr>
          <p:cNvPicPr>
            <a:picLocks noChangeAspect="1" noChangeArrowheads="1"/>
          </p:cNvPicPr>
          <p:nvPr>
            <p:custDataLst>
              <p:tags r:id="rId6"/>
            </p:custDataLst>
          </p:nvPr>
        </p:nvPicPr>
        <p:blipFill>
          <a:blip r:embed="rId17" cstate="print">
            <a:extLst>
              <a:ext uri="{28A0092B-C50C-407E-A947-70E740481C1C}">
                <a14:useLocalDpi xmlns:a14="http://schemas.microsoft.com/office/drawing/2010/main"/>
              </a:ext>
            </a:extLst>
          </a:blip>
          <a:srcRect/>
          <a:stretch>
            <a:fillRect/>
          </a:stretch>
        </p:blipFill>
        <p:spPr bwMode="auto">
          <a:xfrm>
            <a:off x="6414460" y="4639419"/>
            <a:ext cx="2160000" cy="162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B9A1889-52AB-A41C-82F8-10E2595CCE45}"/>
              </a:ext>
            </a:extLst>
          </p:cNvPr>
          <p:cNvSpPr txBox="1"/>
          <p:nvPr>
            <p:custDataLst>
              <p:tags r:id="rId7"/>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a:solidFill>
                  <a:srgbClr val="0055A5"/>
                </a:solidFill>
                <a:latin typeface="Verdana"/>
                <a:ea typeface="Verdana"/>
              </a:rPr>
              <a:t>Les six organes principaux</a:t>
            </a:r>
          </a:p>
        </p:txBody>
      </p:sp>
      <p:sp>
        <p:nvSpPr>
          <p:cNvPr id="4" name="TextBox 3">
            <a:extLst>
              <a:ext uri="{FF2B5EF4-FFF2-40B4-BE49-F238E27FC236}">
                <a16:creationId xmlns:a16="http://schemas.microsoft.com/office/drawing/2014/main" id="{DEC422F5-B475-F2CA-EB4A-1E45EEC4DE20}"/>
              </a:ext>
            </a:extLst>
          </p:cNvPr>
          <p:cNvSpPr txBox="1"/>
          <p:nvPr>
            <p:custDataLst>
              <p:tags r:id="rId8"/>
            </p:custDataLst>
          </p:nvPr>
        </p:nvSpPr>
        <p:spPr>
          <a:xfrm>
            <a:off x="1595999" y="1690062"/>
            <a:ext cx="4826034"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a:latin typeface="Verdana"/>
                <a:ea typeface="Verdana"/>
              </a:rPr>
              <a:t>Assemblée générale</a:t>
            </a:r>
          </a:p>
          <a:p>
            <a:pPr marL="342900" indent="-342900">
              <a:spcBef>
                <a:spcPts val="600"/>
              </a:spcBef>
              <a:spcAft>
                <a:spcPts val="600"/>
              </a:spcAft>
              <a:buFont typeface="Arial" panose="020B0604020202020204" pitchFamily="34" charset="0"/>
              <a:buChar char="•"/>
            </a:pPr>
            <a:r>
              <a:rPr lang="fr-FR" sz="2000">
                <a:latin typeface="Verdana"/>
                <a:ea typeface="Verdana"/>
              </a:rPr>
              <a:t>Conseil de sécurité</a:t>
            </a:r>
          </a:p>
          <a:p>
            <a:pPr marL="342900" indent="-342900">
              <a:spcBef>
                <a:spcPts val="600"/>
              </a:spcBef>
              <a:spcAft>
                <a:spcPts val="600"/>
              </a:spcAft>
              <a:buFont typeface="Arial" panose="020B0604020202020204" pitchFamily="34" charset="0"/>
              <a:buChar char="•"/>
            </a:pPr>
            <a:r>
              <a:rPr lang="fr-FR" sz="2000">
                <a:latin typeface="Verdana"/>
                <a:ea typeface="Verdana"/>
              </a:rPr>
              <a:t>Secrétariat de l’ONU</a:t>
            </a:r>
          </a:p>
          <a:p>
            <a:pPr marL="342900" indent="-342900">
              <a:spcBef>
                <a:spcPts val="600"/>
              </a:spcBef>
              <a:spcAft>
                <a:spcPts val="600"/>
              </a:spcAft>
              <a:buFont typeface="Arial" panose="020B0604020202020204" pitchFamily="34" charset="0"/>
              <a:buChar char="•"/>
            </a:pPr>
            <a:r>
              <a:rPr lang="fr-FR" sz="2000">
                <a:latin typeface="Verdana" panose="020B0604030504040204" pitchFamily="34" charset="0"/>
                <a:ea typeface="Verdana" panose="020B0604030504040204" pitchFamily="34" charset="0"/>
              </a:rPr>
              <a:t>Cour internationale de justice</a:t>
            </a:r>
          </a:p>
          <a:p>
            <a:pPr marL="342900" indent="-342900">
              <a:spcBef>
                <a:spcPts val="600"/>
              </a:spcBef>
              <a:spcAft>
                <a:spcPts val="600"/>
              </a:spcAft>
              <a:buFont typeface="Arial" panose="020B0604020202020204" pitchFamily="34" charset="0"/>
              <a:buChar char="•"/>
            </a:pPr>
            <a:r>
              <a:rPr lang="fr-FR" sz="2000">
                <a:latin typeface="Verdana" panose="020B0604030504040204" pitchFamily="34" charset="0"/>
                <a:ea typeface="Verdana" panose="020B0604030504040204" pitchFamily="34" charset="0"/>
              </a:rPr>
              <a:t>Conseil économique et social</a:t>
            </a:r>
          </a:p>
          <a:p>
            <a:pPr marL="342900" indent="-342900">
              <a:spcBef>
                <a:spcPts val="600"/>
              </a:spcBef>
              <a:spcAft>
                <a:spcPts val="600"/>
              </a:spcAft>
              <a:buFont typeface="Arial" panose="020B0604020202020204" pitchFamily="34" charset="0"/>
              <a:buChar char="•"/>
            </a:pPr>
            <a:r>
              <a:rPr lang="fr-FR" sz="2000">
                <a:latin typeface="Verdana" panose="020B0604030504040204" pitchFamily="34" charset="0"/>
                <a:ea typeface="Verdana" panose="020B0604030504040204" pitchFamily="34" charset="0"/>
              </a:rPr>
              <a:t>Conseil de tutelle</a:t>
            </a:r>
          </a:p>
        </p:txBody>
      </p:sp>
    </p:spTree>
    <p:extLst>
      <p:ext uri="{BB962C8B-B14F-4D97-AF65-F5344CB8AC3E}">
        <p14:creationId xmlns:p14="http://schemas.microsoft.com/office/powerpoint/2010/main" val="904961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CD5EA43B-9969-65AC-87C1-13708F00F837}"/>
              </a:ext>
            </a:extLst>
          </p:cNvPr>
          <p:cNvPicPr>
            <a:picLocks noChangeAspect="1" noChangeArrowheads="1"/>
          </p:cNvPicPr>
          <p:nvPr>
            <p:custDataLst>
              <p:tags r:id="rId1"/>
            </p:custDataLst>
          </p:nvPr>
        </p:nvPicPr>
        <p:blipFill>
          <a:blip r:embed="rId18" cstate="print">
            <a:extLst>
              <a:ext uri="{28A0092B-C50C-407E-A947-70E740481C1C}">
                <a14:useLocalDpi xmlns:a14="http://schemas.microsoft.com/office/drawing/2010/main"/>
              </a:ext>
            </a:extLst>
          </a:blip>
          <a:srcRect/>
          <a:stretch>
            <a:fillRect/>
          </a:stretch>
        </p:blipFill>
        <p:spPr bwMode="auto">
          <a:xfrm>
            <a:off x="6925098" y="1753135"/>
            <a:ext cx="711334" cy="1440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3A30BE3-C062-5BBF-D19C-636EECD29790}"/>
              </a:ext>
            </a:extLst>
          </p:cNvPr>
          <p:cNvPicPr>
            <a:picLocks noChangeAspect="1"/>
          </p:cNvPicPr>
          <p:nvPr>
            <p:custDataLst>
              <p:tags r:id="rId2"/>
            </p:custDataLst>
          </p:nvPr>
        </p:nvPicPr>
        <p:blipFill>
          <a:blip r:embed="rId19"/>
          <a:stretch>
            <a:fillRect/>
          </a:stretch>
        </p:blipFill>
        <p:spPr>
          <a:xfrm>
            <a:off x="3676130" y="1766004"/>
            <a:ext cx="1134699" cy="1440000"/>
          </a:xfrm>
          <a:prstGeom prst="rect">
            <a:avLst/>
          </a:prstGeom>
        </p:spPr>
      </p:pic>
      <p:pic>
        <p:nvPicPr>
          <p:cNvPr id="3080" name="Picture 8" descr="Food and Agriculture Organization - Wikipedia">
            <a:extLst>
              <a:ext uri="{FF2B5EF4-FFF2-40B4-BE49-F238E27FC236}">
                <a16:creationId xmlns:a16="http://schemas.microsoft.com/office/drawing/2014/main" id="{0F001808-0FCF-68DD-97EB-590258FA9A8D}"/>
              </a:ext>
            </a:extLst>
          </p:cNvPr>
          <p:cNvPicPr>
            <a:picLocks noChangeAspect="1" noChangeArrowheads="1"/>
          </p:cNvPicPr>
          <p:nvPr>
            <p:custDataLst>
              <p:tags r:id="rId3"/>
            </p:custDataLst>
          </p:nvPr>
        </p:nvPicPr>
        <p:blipFill>
          <a:blip r:embed="rId20" cstate="print">
            <a:extLst>
              <a:ext uri="{28A0092B-C50C-407E-A947-70E740481C1C}">
                <a14:useLocalDpi xmlns:a14="http://schemas.microsoft.com/office/drawing/2010/main"/>
              </a:ext>
            </a:extLst>
          </a:blip>
          <a:srcRect/>
          <a:stretch>
            <a:fillRect/>
          </a:stretch>
        </p:blipFill>
        <p:spPr bwMode="auto">
          <a:xfrm>
            <a:off x="837865" y="1767338"/>
            <a:ext cx="1418666" cy="1440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International Labour Organization - Wikipedia">
            <a:extLst>
              <a:ext uri="{FF2B5EF4-FFF2-40B4-BE49-F238E27FC236}">
                <a16:creationId xmlns:a16="http://schemas.microsoft.com/office/drawing/2014/main" id="{44FB9A72-9357-926C-6204-02BBC77FD0DC}"/>
              </a:ext>
            </a:extLst>
          </p:cNvPr>
          <p:cNvPicPr>
            <a:picLocks noChangeAspect="1" noChangeArrowheads="1"/>
          </p:cNvPicPr>
          <p:nvPr>
            <p:custDataLst>
              <p:tags r:id="rId4"/>
            </p:custDataLst>
          </p:nvPr>
        </p:nvPicPr>
        <p:blipFill>
          <a:blip r:embed="rId21" cstate="print">
            <a:extLst>
              <a:ext uri="{28A0092B-C50C-407E-A947-70E740481C1C}">
                <a14:useLocalDpi xmlns:a14="http://schemas.microsoft.com/office/drawing/2010/main"/>
              </a:ext>
            </a:extLst>
          </a:blip>
          <a:srcRect/>
          <a:stretch>
            <a:fillRect/>
          </a:stretch>
        </p:blipFill>
        <p:spPr bwMode="auto">
          <a:xfrm>
            <a:off x="2505963" y="1766004"/>
            <a:ext cx="821334" cy="1440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Smithsonian and UNESCO Link Up to Celebrate World Heritage Convention |  Smithsonian Institution">
            <a:extLst>
              <a:ext uri="{FF2B5EF4-FFF2-40B4-BE49-F238E27FC236}">
                <a16:creationId xmlns:a16="http://schemas.microsoft.com/office/drawing/2014/main" id="{332B603D-CC18-D6B0-FB9D-062F4B8FDE51}"/>
              </a:ext>
            </a:extLst>
          </p:cNvPr>
          <p:cNvPicPr>
            <a:picLocks noChangeAspect="1" noChangeArrowheads="1"/>
          </p:cNvPicPr>
          <p:nvPr>
            <p:custDataLst>
              <p:tags r:id="rId5"/>
            </p:custDataLst>
          </p:nvPr>
        </p:nvPicPr>
        <p:blipFill>
          <a:blip r:embed="rId22" cstate="print">
            <a:extLst>
              <a:ext uri="{28A0092B-C50C-407E-A947-70E740481C1C}">
                <a14:useLocalDpi xmlns:a14="http://schemas.microsoft.com/office/drawing/2010/main"/>
              </a:ext>
            </a:extLst>
          </a:blip>
          <a:srcRect/>
          <a:stretch>
            <a:fillRect/>
          </a:stretch>
        </p:blipFill>
        <p:spPr bwMode="auto">
          <a:xfrm>
            <a:off x="7961868" y="1766004"/>
            <a:ext cx="1896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United Nations Environment Programme - Wikipedia">
            <a:extLst>
              <a:ext uri="{FF2B5EF4-FFF2-40B4-BE49-F238E27FC236}">
                <a16:creationId xmlns:a16="http://schemas.microsoft.com/office/drawing/2014/main" id="{775C48A0-DDF7-73B8-B4A1-754EE8FCD977}"/>
              </a:ext>
            </a:extLst>
          </p:cNvPr>
          <p:cNvPicPr>
            <a:picLocks noChangeAspect="1" noChangeArrowheads="1"/>
          </p:cNvPicPr>
          <p:nvPr>
            <p:custDataLst>
              <p:tags r:id="rId6"/>
            </p:custDataLst>
          </p:nvPr>
        </p:nvPicPr>
        <p:blipFill>
          <a:blip r:embed="rId23" cstate="print">
            <a:extLst>
              <a:ext uri="{28A0092B-C50C-407E-A947-70E740481C1C}">
                <a14:useLocalDpi xmlns:a14="http://schemas.microsoft.com/office/drawing/2010/main"/>
              </a:ext>
            </a:extLst>
          </a:blip>
          <a:srcRect/>
          <a:stretch>
            <a:fillRect/>
          </a:stretch>
        </p:blipFill>
        <p:spPr bwMode="auto">
          <a:xfrm>
            <a:off x="881991" y="4028409"/>
            <a:ext cx="1225666" cy="1440000"/>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UNOPS | 2030 Agenda in Latin America and the Caribbean">
            <a:extLst>
              <a:ext uri="{FF2B5EF4-FFF2-40B4-BE49-F238E27FC236}">
                <a16:creationId xmlns:a16="http://schemas.microsoft.com/office/drawing/2014/main" id="{968FF201-A74B-83A5-A0DC-7A4B75A56505}"/>
              </a:ext>
            </a:extLst>
          </p:cNvPr>
          <p:cNvPicPr>
            <a:picLocks noChangeAspect="1" noChangeArrowheads="1"/>
          </p:cNvPicPr>
          <p:nvPr>
            <p:custDataLst>
              <p:tags r:id="rId7"/>
            </p:custDataLst>
          </p:nvPr>
        </p:nvPicPr>
        <p:blipFill>
          <a:blip r:embed="rId24">
            <a:extLst>
              <a:ext uri="{28A0092B-C50C-407E-A947-70E740481C1C}">
                <a14:useLocalDpi xmlns:a14="http://schemas.microsoft.com/office/drawing/2010/main"/>
              </a:ext>
            </a:extLst>
          </a:blip>
          <a:srcRect/>
          <a:stretch>
            <a:fillRect/>
          </a:stretch>
        </p:blipFill>
        <p:spPr bwMode="auto">
          <a:xfrm>
            <a:off x="2265129" y="4033174"/>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OCHA | 2030 Agenda in Latin America and the Caribbean">
            <a:extLst>
              <a:ext uri="{FF2B5EF4-FFF2-40B4-BE49-F238E27FC236}">
                <a16:creationId xmlns:a16="http://schemas.microsoft.com/office/drawing/2014/main" id="{2B0FB20D-8F55-4A7A-8BEF-B8C05BBF6210}"/>
              </a:ext>
            </a:extLst>
          </p:cNvPr>
          <p:cNvPicPr>
            <a:picLocks noChangeAspect="1" noChangeArrowheads="1"/>
          </p:cNvPicPr>
          <p:nvPr>
            <p:custDataLst>
              <p:tags r:id="rId8"/>
            </p:custDataLst>
          </p:nvPr>
        </p:nvPicPr>
        <p:blipFill>
          <a:blip r:embed="rId25">
            <a:extLst>
              <a:ext uri="{28A0092B-C50C-407E-A947-70E740481C1C}">
                <a14:useLocalDpi xmlns:a14="http://schemas.microsoft.com/office/drawing/2010/main"/>
              </a:ext>
            </a:extLst>
          </a:blip>
          <a:srcRect/>
          <a:stretch>
            <a:fillRect/>
          </a:stretch>
        </p:blipFill>
        <p:spPr bwMode="auto">
          <a:xfrm>
            <a:off x="3796887" y="4028409"/>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EFBBB409-8DF2-1626-918D-D12FC8644130}"/>
              </a:ext>
            </a:extLst>
          </p:cNvPr>
          <p:cNvPicPr>
            <a:picLocks noChangeAspect="1"/>
          </p:cNvPicPr>
          <p:nvPr>
            <p:custDataLst>
              <p:tags r:id="rId9"/>
            </p:custDataLst>
          </p:nvPr>
        </p:nvPicPr>
        <p:blipFill>
          <a:blip r:embed="rId26"/>
          <a:stretch>
            <a:fillRect/>
          </a:stretch>
        </p:blipFill>
        <p:spPr>
          <a:xfrm>
            <a:off x="10011264" y="1753135"/>
            <a:ext cx="1440000" cy="1440000"/>
          </a:xfrm>
          <a:prstGeom prst="rect">
            <a:avLst/>
          </a:prstGeom>
        </p:spPr>
      </p:pic>
      <p:pic>
        <p:nvPicPr>
          <p:cNvPr id="3094" name="Picture 22" descr="United Nations Office on Drugs and Crime | Land Portal">
            <a:extLst>
              <a:ext uri="{FF2B5EF4-FFF2-40B4-BE49-F238E27FC236}">
                <a16:creationId xmlns:a16="http://schemas.microsoft.com/office/drawing/2014/main" id="{102B7958-4CD0-BF25-A154-295924B5A0D7}"/>
              </a:ext>
            </a:extLst>
          </p:cNvPr>
          <p:cNvPicPr>
            <a:picLocks noChangeAspect="1" noChangeArrowheads="1"/>
          </p:cNvPicPr>
          <p:nvPr>
            <p:custDataLst>
              <p:tags r:id="rId10"/>
            </p:custDataLst>
          </p:nvPr>
        </p:nvPicPr>
        <p:blipFill>
          <a:blip r:embed="rId27">
            <a:extLst>
              <a:ext uri="{28A0092B-C50C-407E-A947-70E740481C1C}">
                <a14:useLocalDpi xmlns:a14="http://schemas.microsoft.com/office/drawing/2010/main"/>
              </a:ext>
            </a:extLst>
          </a:blip>
          <a:srcRect/>
          <a:stretch>
            <a:fillRect/>
          </a:stretch>
        </p:blipFill>
        <p:spPr bwMode="auto">
          <a:xfrm>
            <a:off x="5421133" y="4023958"/>
            <a:ext cx="1675385" cy="1440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F949A0B7-EE03-55D1-B096-887CF98FA406}"/>
              </a:ext>
            </a:extLst>
          </p:cNvPr>
          <p:cNvPicPr>
            <a:picLocks noChangeAspect="1"/>
          </p:cNvPicPr>
          <p:nvPr>
            <p:custDataLst>
              <p:tags r:id="rId11"/>
            </p:custDataLst>
          </p:nvPr>
        </p:nvPicPr>
        <p:blipFill>
          <a:blip r:embed="rId28" cstate="print">
            <a:extLst>
              <a:ext uri="{28A0092B-C50C-407E-A947-70E740481C1C}">
                <a14:useLocalDpi xmlns:a14="http://schemas.microsoft.com/office/drawing/2010/main"/>
              </a:ext>
            </a:extLst>
          </a:blip>
          <a:stretch>
            <a:fillRect/>
          </a:stretch>
        </p:blipFill>
        <p:spPr>
          <a:xfrm>
            <a:off x="7198500" y="4036468"/>
            <a:ext cx="1655133" cy="1440000"/>
          </a:xfrm>
          <a:prstGeom prst="rect">
            <a:avLst/>
          </a:prstGeom>
        </p:spPr>
      </p:pic>
      <p:pic>
        <p:nvPicPr>
          <p:cNvPr id="3096" name="Picture 24" descr="World Food Programme (WFP) – Facts – 2020 - NobelPrize.org">
            <a:extLst>
              <a:ext uri="{FF2B5EF4-FFF2-40B4-BE49-F238E27FC236}">
                <a16:creationId xmlns:a16="http://schemas.microsoft.com/office/drawing/2014/main" id="{D631A8BD-BF3B-400F-8317-C3C8B3550C8F}"/>
              </a:ext>
            </a:extLst>
          </p:cNvPr>
          <p:cNvPicPr>
            <a:picLocks noChangeAspect="1" noChangeArrowheads="1"/>
          </p:cNvPicPr>
          <p:nvPr>
            <p:custDataLst>
              <p:tags r:id="rId12"/>
            </p:custDataLst>
          </p:nvPr>
        </p:nvPicPr>
        <p:blipFill>
          <a:blip r:embed="rId29" cstate="print">
            <a:extLst>
              <a:ext uri="{28A0092B-C50C-407E-A947-70E740481C1C}">
                <a14:useLocalDpi xmlns:a14="http://schemas.microsoft.com/office/drawing/2010/main"/>
              </a:ext>
            </a:extLst>
          </a:blip>
          <a:srcRect/>
          <a:stretch>
            <a:fillRect/>
          </a:stretch>
        </p:blipFill>
        <p:spPr bwMode="auto">
          <a:xfrm>
            <a:off x="9058131" y="4033174"/>
            <a:ext cx="96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World Health Organization - United States Department of State">
            <a:extLst>
              <a:ext uri="{FF2B5EF4-FFF2-40B4-BE49-F238E27FC236}">
                <a16:creationId xmlns:a16="http://schemas.microsoft.com/office/drawing/2014/main" id="{71D06CD0-1C31-CE55-B81E-B29F5E06D189}"/>
              </a:ext>
            </a:extLst>
          </p:cNvPr>
          <p:cNvPicPr>
            <a:picLocks noChangeAspect="1" noChangeArrowheads="1"/>
          </p:cNvPicPr>
          <p:nvPr>
            <p:custDataLst>
              <p:tags r:id="rId13"/>
            </p:custDataLst>
          </p:nvPr>
        </p:nvPicPr>
        <p:blipFill>
          <a:blip r:embed="rId30" cstate="print">
            <a:extLst>
              <a:ext uri="{28A0092B-C50C-407E-A947-70E740481C1C}">
                <a14:useLocalDpi xmlns:a14="http://schemas.microsoft.com/office/drawing/2010/main"/>
              </a:ext>
            </a:extLst>
          </a:blip>
          <a:srcRect/>
          <a:stretch>
            <a:fillRect/>
          </a:stretch>
        </p:blipFill>
        <p:spPr bwMode="auto">
          <a:xfrm>
            <a:off x="10222629" y="4020306"/>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omestic violence widely accepted in local communities – UNICEF ...">
            <a:extLst>
              <a:ext uri="{FF2B5EF4-FFF2-40B4-BE49-F238E27FC236}">
                <a16:creationId xmlns:a16="http://schemas.microsoft.com/office/drawing/2014/main" id="{6567E4C8-0996-FD74-6362-96C7EFD08122}"/>
              </a:ext>
            </a:extLst>
          </p:cNvPr>
          <p:cNvPicPr>
            <a:picLocks noChangeAspect="1" noChangeArrowheads="1"/>
          </p:cNvPicPr>
          <p:nvPr>
            <p:custDataLst>
              <p:tags r:id="rId14"/>
            </p:custDataLst>
          </p:nvPr>
        </p:nvPicPr>
        <p:blipFill>
          <a:blip r:embed="rId31" cstate="print">
            <a:extLst>
              <a:ext uri="{28A0092B-C50C-407E-A947-70E740481C1C}">
                <a14:useLocalDpi xmlns:a14="http://schemas.microsoft.com/office/drawing/2010/main"/>
              </a:ext>
            </a:extLst>
          </a:blip>
          <a:srcRect/>
          <a:stretch>
            <a:fillRect/>
          </a:stretch>
        </p:blipFill>
        <p:spPr bwMode="auto">
          <a:xfrm>
            <a:off x="4964225" y="1588928"/>
            <a:ext cx="1768414" cy="176841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5BD37CD-C502-1DA3-A779-40B2D8606F71}"/>
              </a:ext>
            </a:extLst>
          </p:cNvPr>
          <p:cNvSpPr txBox="1"/>
          <p:nvPr>
            <p:custDataLst>
              <p:tags r:id="rId15"/>
            </p:custDataLst>
          </p:nvPr>
        </p:nvSpPr>
        <p:spPr>
          <a:xfrm>
            <a:off x="837865" y="747000"/>
            <a:ext cx="10613399" cy="400110"/>
          </a:xfrm>
          <a:prstGeom prst="rect">
            <a:avLst/>
          </a:prstGeom>
          <a:noFill/>
        </p:spPr>
        <p:txBody>
          <a:bodyPr wrap="square" lIns="91440" tIns="45720" rIns="91440" bIns="45720" rtlCol="0" anchor="t">
            <a:spAutoFit/>
          </a:bodyPr>
          <a:lstStyle/>
          <a:p>
            <a:pPr algn="ctr"/>
            <a:r>
              <a:rPr lang="fr-FR" sz="2000" b="1">
                <a:solidFill>
                  <a:srgbClr val="0055A5"/>
                </a:solidFill>
                <a:latin typeface="Verdana"/>
                <a:ea typeface="Verdana"/>
              </a:rPr>
              <a:t>Exemples d’agences spécialisées, de fonds et de programmes de l’ONU</a:t>
            </a:r>
          </a:p>
        </p:txBody>
      </p:sp>
    </p:spTree>
    <p:extLst>
      <p:ext uri="{BB962C8B-B14F-4D97-AF65-F5344CB8AC3E}">
        <p14:creationId xmlns:p14="http://schemas.microsoft.com/office/powerpoint/2010/main" val="86784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D488D25-B37A-3D7E-C9F7-6580A1010FA3}"/>
              </a:ext>
            </a:extLst>
          </p:cNvPr>
          <p:cNvSpPr txBox="1"/>
          <p:nvPr>
            <p:custDataLst>
              <p:tags r:id="rId1"/>
            </p:custDataLst>
          </p:nvPr>
        </p:nvSpPr>
        <p:spPr>
          <a:xfrm>
            <a:off x="1187131" y="1890795"/>
            <a:ext cx="276517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300"/>
              </a:spcBef>
              <a:spcAft>
                <a:spcPts val="300"/>
              </a:spcAft>
            </a:pPr>
            <a:r>
              <a:rPr lang="fr-FR" sz="2000" b="1" dirty="0">
                <a:latin typeface="Verdana"/>
                <a:ea typeface="Verdana"/>
              </a:rPr>
              <a:t>Le Secrétariat de l’ONU</a:t>
            </a:r>
          </a:p>
        </p:txBody>
      </p:sp>
      <p:pic>
        <p:nvPicPr>
          <p:cNvPr id="4098" name="Picture 2" descr="AD Classics: United Nations / Wallace K. Harrison | ArchDaily">
            <a:extLst>
              <a:ext uri="{FF2B5EF4-FFF2-40B4-BE49-F238E27FC236}">
                <a16:creationId xmlns:a16="http://schemas.microsoft.com/office/drawing/2014/main" id="{D854F34F-00BA-2949-D595-BBBE9F3D7F22}"/>
              </a:ext>
            </a:extLst>
          </p:cNvPr>
          <p:cNvPicPr>
            <a:picLocks noChangeAspect="1" noChangeArrowheads="1"/>
          </p:cNvPicPr>
          <p:nvPr>
            <p:custDataLst>
              <p:tags r:id="rId2"/>
            </p:custDataLst>
          </p:nvPr>
        </p:nvPicPr>
        <p:blipFill>
          <a:blip r:embed="rId10">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a:ext>
            </a:extLst>
          </a:blip>
          <a:srcRect/>
          <a:stretch>
            <a:fillRect/>
          </a:stretch>
        </p:blipFill>
        <p:spPr bwMode="auto">
          <a:xfrm>
            <a:off x="4089661" y="1429486"/>
            <a:ext cx="4012677" cy="50785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5235C48-BC2E-C2E9-BFFA-85B6E46D212B}"/>
              </a:ext>
            </a:extLst>
          </p:cNvPr>
          <p:cNvSpPr txBox="1"/>
          <p:nvPr>
            <p:custDataLst>
              <p:tags r:id="rId3"/>
            </p:custDataLst>
          </p:nvPr>
        </p:nvSpPr>
        <p:spPr>
          <a:xfrm>
            <a:off x="8429208" y="3593688"/>
            <a:ext cx="305179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300"/>
              </a:spcBef>
              <a:spcAft>
                <a:spcPts val="300"/>
              </a:spcAft>
            </a:pPr>
            <a:r>
              <a:rPr lang="fr-FR" sz="2000" b="1" dirty="0">
                <a:latin typeface="Verdana"/>
                <a:ea typeface="Verdana"/>
              </a:rPr>
              <a:t>L’Assemblée générale</a:t>
            </a:r>
          </a:p>
        </p:txBody>
      </p:sp>
      <p:cxnSp>
        <p:nvCxnSpPr>
          <p:cNvPr id="11" name="Straight Connector 10">
            <a:extLst>
              <a:ext uri="{FF2B5EF4-FFF2-40B4-BE49-F238E27FC236}">
                <a16:creationId xmlns:a16="http://schemas.microsoft.com/office/drawing/2014/main" id="{30E681B8-DF8F-02DE-7EC6-A2654CC0BBF1}"/>
              </a:ext>
            </a:extLst>
          </p:cNvPr>
          <p:cNvCxnSpPr>
            <a:cxnSpLocks/>
          </p:cNvCxnSpPr>
          <p:nvPr>
            <p:custDataLst>
              <p:tags r:id="rId4"/>
            </p:custDataLst>
          </p:nvPr>
        </p:nvCxnSpPr>
        <p:spPr>
          <a:xfrm flipH="1">
            <a:off x="6457949" y="4302445"/>
            <a:ext cx="3800475" cy="0"/>
          </a:xfrm>
          <a:prstGeom prst="line">
            <a:avLst/>
          </a:prstGeom>
          <a:ln w="12700">
            <a:solidFill>
              <a:srgbClr val="0556A6"/>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CF3BE04-EFEA-7E79-02EC-0F481F472C11}"/>
              </a:ext>
            </a:extLst>
          </p:cNvPr>
          <p:cNvSpPr txBox="1"/>
          <p:nvPr>
            <p:custDataLst>
              <p:tags r:id="rId5"/>
            </p:custDataLst>
          </p:nvPr>
        </p:nvSpPr>
        <p:spPr>
          <a:xfrm>
            <a:off x="1187131" y="4103516"/>
            <a:ext cx="2846318"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300"/>
              </a:spcBef>
              <a:spcAft>
                <a:spcPts val="300"/>
              </a:spcAft>
            </a:pPr>
            <a:r>
              <a:rPr lang="fr-FR" sz="2000" b="1" dirty="0">
                <a:latin typeface="Verdana"/>
                <a:ea typeface="Verdana"/>
              </a:rPr>
              <a:t>Le Conseil de sécurité</a:t>
            </a:r>
          </a:p>
        </p:txBody>
      </p:sp>
      <p:sp>
        <p:nvSpPr>
          <p:cNvPr id="6" name="TextBox 5">
            <a:extLst>
              <a:ext uri="{FF2B5EF4-FFF2-40B4-BE49-F238E27FC236}">
                <a16:creationId xmlns:a16="http://schemas.microsoft.com/office/drawing/2014/main" id="{D9404BED-D00A-2F85-081A-413DCFC3F963}"/>
              </a:ext>
            </a:extLst>
          </p:cNvPr>
          <p:cNvSpPr txBox="1"/>
          <p:nvPr>
            <p:custDataLst>
              <p:tags r:id="rId6"/>
            </p:custDataLst>
          </p:nvPr>
        </p:nvSpPr>
        <p:spPr>
          <a:xfrm>
            <a:off x="1328057" y="747000"/>
            <a:ext cx="9764486"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Organes principaux de l’ONU impliqués dans le maintien de la paix</a:t>
            </a:r>
          </a:p>
        </p:txBody>
      </p:sp>
      <p:cxnSp>
        <p:nvCxnSpPr>
          <p:cNvPr id="17" name="Straight Connector 16">
            <a:extLst>
              <a:ext uri="{FF2B5EF4-FFF2-40B4-BE49-F238E27FC236}">
                <a16:creationId xmlns:a16="http://schemas.microsoft.com/office/drawing/2014/main" id="{4C8A8A74-63A7-2199-FC36-5D94931E4794}"/>
              </a:ext>
            </a:extLst>
          </p:cNvPr>
          <p:cNvCxnSpPr>
            <a:cxnSpLocks/>
          </p:cNvCxnSpPr>
          <p:nvPr>
            <p:custDataLst>
              <p:tags r:id="rId7"/>
            </p:custDataLst>
          </p:nvPr>
        </p:nvCxnSpPr>
        <p:spPr>
          <a:xfrm flipH="1">
            <a:off x="1187131" y="2598681"/>
            <a:ext cx="3800475" cy="0"/>
          </a:xfrm>
          <a:prstGeom prst="line">
            <a:avLst/>
          </a:prstGeom>
          <a:ln w="12700">
            <a:solidFill>
              <a:srgbClr val="0556A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9D152F4-CF36-8AD5-9998-3328883F2DBD}"/>
              </a:ext>
            </a:extLst>
          </p:cNvPr>
          <p:cNvCxnSpPr>
            <a:cxnSpLocks/>
          </p:cNvCxnSpPr>
          <p:nvPr>
            <p:custDataLst>
              <p:tags r:id="rId8"/>
            </p:custDataLst>
          </p:nvPr>
        </p:nvCxnSpPr>
        <p:spPr>
          <a:xfrm flipH="1">
            <a:off x="1187131" y="4103518"/>
            <a:ext cx="3800475" cy="0"/>
          </a:xfrm>
          <a:prstGeom prst="line">
            <a:avLst/>
          </a:prstGeom>
          <a:ln w="12700">
            <a:solidFill>
              <a:srgbClr val="0556A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86056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4"/>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5"/>
</p:tagLst>
</file>

<file path=ppt/tags/tag16.xml><?xml version="1.0" encoding="utf-8"?>
<p:tagLst xmlns:a="http://schemas.openxmlformats.org/drawingml/2006/main" xmlns:r="http://schemas.openxmlformats.org/officeDocument/2006/relationships" xmlns:p="http://schemas.openxmlformats.org/presentationml/2006/main">
  <p:tag name="NUM" val="6"/>
</p:tagLst>
</file>

<file path=ppt/tags/tag17.xml><?xml version="1.0" encoding="utf-8"?>
<p:tagLst xmlns:a="http://schemas.openxmlformats.org/drawingml/2006/main" xmlns:r="http://schemas.openxmlformats.org/officeDocument/2006/relationships" xmlns:p="http://schemas.openxmlformats.org/presentationml/2006/main">
  <p:tag name="NUM" val="7"/>
</p:tagLst>
</file>

<file path=ppt/tags/tag18.xml><?xml version="1.0" encoding="utf-8"?>
<p:tagLst xmlns:a="http://schemas.openxmlformats.org/drawingml/2006/main" xmlns:r="http://schemas.openxmlformats.org/officeDocument/2006/relationships" xmlns:p="http://schemas.openxmlformats.org/presentationml/2006/main">
  <p:tag name="NUM" val="8"/>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4.xml><?xml version="1.0" encoding="utf-8"?>
<p:tagLst xmlns:a="http://schemas.openxmlformats.org/drawingml/2006/main" xmlns:r="http://schemas.openxmlformats.org/officeDocument/2006/relationships" xmlns:p="http://schemas.openxmlformats.org/presentationml/2006/main">
  <p:tag name="NUM" val="6"/>
</p:tagLst>
</file>

<file path=ppt/tags/tag25.xml><?xml version="1.0" encoding="utf-8"?>
<p:tagLst xmlns:a="http://schemas.openxmlformats.org/drawingml/2006/main" xmlns:r="http://schemas.openxmlformats.org/officeDocument/2006/relationships" xmlns:p="http://schemas.openxmlformats.org/presentationml/2006/main">
  <p:tag name="NUM" val="7"/>
</p:tagLst>
</file>

<file path=ppt/tags/tag26.xml><?xml version="1.0" encoding="utf-8"?>
<p:tagLst xmlns:a="http://schemas.openxmlformats.org/drawingml/2006/main" xmlns:r="http://schemas.openxmlformats.org/officeDocument/2006/relationships" xmlns:p="http://schemas.openxmlformats.org/presentationml/2006/main">
  <p:tag name="NUM" val="8"/>
</p:tagLst>
</file>

<file path=ppt/tags/tag27.xml><?xml version="1.0" encoding="utf-8"?>
<p:tagLst xmlns:a="http://schemas.openxmlformats.org/drawingml/2006/main" xmlns:r="http://schemas.openxmlformats.org/officeDocument/2006/relationships" xmlns:p="http://schemas.openxmlformats.org/presentationml/2006/main">
  <p:tag name="NUM" val="9"/>
</p:tagLst>
</file>

<file path=ppt/tags/tag28.xml><?xml version="1.0" encoding="utf-8"?>
<p:tagLst xmlns:a="http://schemas.openxmlformats.org/drawingml/2006/main" xmlns:r="http://schemas.openxmlformats.org/officeDocument/2006/relationships" xmlns:p="http://schemas.openxmlformats.org/presentationml/2006/main">
  <p:tag name="NUM" val="10"/>
</p:tagLst>
</file>

<file path=ppt/tags/tag29.xml><?xml version="1.0" encoding="utf-8"?>
<p:tagLst xmlns:a="http://schemas.openxmlformats.org/drawingml/2006/main" xmlns:r="http://schemas.openxmlformats.org/officeDocument/2006/relationships" xmlns:p="http://schemas.openxmlformats.org/presentationml/2006/main">
  <p:tag name="NUM" val="1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2"/>
</p:tagLst>
</file>

<file path=ppt/tags/tag31.xml><?xml version="1.0" encoding="utf-8"?>
<p:tagLst xmlns:a="http://schemas.openxmlformats.org/drawingml/2006/main" xmlns:r="http://schemas.openxmlformats.org/officeDocument/2006/relationships" xmlns:p="http://schemas.openxmlformats.org/presentationml/2006/main">
  <p:tag name="NUM" val="13"/>
</p:tagLst>
</file>

<file path=ppt/tags/tag32.xml><?xml version="1.0" encoding="utf-8"?>
<p:tagLst xmlns:a="http://schemas.openxmlformats.org/drawingml/2006/main" xmlns:r="http://schemas.openxmlformats.org/officeDocument/2006/relationships" xmlns:p="http://schemas.openxmlformats.org/presentationml/2006/main">
  <p:tag name="NUM" val="14"/>
</p:tagLst>
</file>

<file path=ppt/tags/tag33.xml><?xml version="1.0" encoding="utf-8"?>
<p:tagLst xmlns:a="http://schemas.openxmlformats.org/drawingml/2006/main" xmlns:r="http://schemas.openxmlformats.org/officeDocument/2006/relationships" xmlns:p="http://schemas.openxmlformats.org/presentationml/2006/main">
  <p:tag name="NUM" val="15"/>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8.xml><?xml version="1.0" encoding="utf-8"?>
<p:tagLst xmlns:a="http://schemas.openxmlformats.org/drawingml/2006/main" xmlns:r="http://schemas.openxmlformats.org/officeDocument/2006/relationships" xmlns:p="http://schemas.openxmlformats.org/presentationml/2006/main">
  <p:tag name="NUM" val="5"/>
</p:tagLst>
</file>

<file path=ppt/tags/tag39.xml><?xml version="1.0" encoding="utf-8"?>
<p:tagLst xmlns:a="http://schemas.openxmlformats.org/drawingml/2006/main" xmlns:r="http://schemas.openxmlformats.org/officeDocument/2006/relationships" xmlns:p="http://schemas.openxmlformats.org/presentationml/2006/main">
  <p:tag name="NUM" val="6"/>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7"/>
</p:tagLst>
</file>

<file path=ppt/tags/tag41.xml><?xml version="1.0" encoding="utf-8"?>
<p:tagLst xmlns:a="http://schemas.openxmlformats.org/drawingml/2006/main" xmlns:r="http://schemas.openxmlformats.org/officeDocument/2006/relationships" xmlns:p="http://schemas.openxmlformats.org/presentationml/2006/main">
  <p:tag name="NUM" val="8"/>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4"/>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3"/>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2"/>
</p:tagLst>
</file>

<file path=ppt/tags/tag56.xml><?xml version="1.0" encoding="utf-8"?>
<p:tagLst xmlns:a="http://schemas.openxmlformats.org/drawingml/2006/main" xmlns:r="http://schemas.openxmlformats.org/officeDocument/2006/relationships" xmlns:p="http://schemas.openxmlformats.org/presentationml/2006/main">
  <p:tag name="NUM" val="3"/>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4"/>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3"/>
</p:tagLst>
</file>

<file path=ppt/tags/tag64.xml><?xml version="1.0" encoding="utf-8"?>
<p:tagLst xmlns:a="http://schemas.openxmlformats.org/drawingml/2006/main" xmlns:r="http://schemas.openxmlformats.org/officeDocument/2006/relationships" xmlns:p="http://schemas.openxmlformats.org/presentationml/2006/main">
  <p:tag name="NUM" val="1"/>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1"/>
</p:tagLst>
</file>

<file path=ppt/tags/tag73.xml><?xml version="1.0" encoding="utf-8"?>
<p:tagLst xmlns:a="http://schemas.openxmlformats.org/drawingml/2006/main" xmlns:r="http://schemas.openxmlformats.org/officeDocument/2006/relationships" xmlns:p="http://schemas.openxmlformats.org/presentationml/2006/main">
  <p:tag name="NUM" val="2"/>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3"/>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3"/>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21DA88C-DB31-4F75-8D41-D8CD6F62499D}"/>
</file>

<file path=customXml/itemProps2.xml><?xml version="1.0" encoding="utf-8"?>
<ds:datastoreItem xmlns:ds="http://schemas.openxmlformats.org/officeDocument/2006/customXml" ds:itemID="{60689EA7-CE69-4D4F-8F10-39209AC0F36C}">
  <ds:schemaRefs>
    <ds:schemaRef ds:uri="http://schemas.microsoft.com/office/2006/metadata/properties"/>
    <ds:schemaRef ds:uri="2286246c-fc21-4ee8-a407-068ba74e6317"/>
    <ds:schemaRef ds:uri="http://www.w3.org/XML/1998/namespace"/>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28943420-3cce-465e-a204-04bce5f1b343"/>
    <ds:schemaRef ds:uri="http://purl.org/dc/terms/"/>
    <ds:schemaRef ds:uri="ffaef953-2cda-4d9d-b070-85228d2d3b5f"/>
    <ds:schemaRef ds:uri="985ec44e-1bab-4c0b-9df0-6ba128686fc9"/>
    <ds:schemaRef ds:uri="756f3f7a-cc20-4157-bc78-ddc9769d8db6"/>
  </ds:schemaRefs>
</ds:datastoreItem>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909</Words>
  <Application>Microsoft Office PowerPoint</Application>
  <PresentationFormat>Widescreen</PresentationFormat>
  <Paragraphs>117</Paragraphs>
  <Slides>30</Slides>
  <Notes>19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193</cp:revision>
  <dcterms:created xsi:type="dcterms:W3CDTF">2023-10-04T18:52:03Z</dcterms:created>
  <dcterms:modified xsi:type="dcterms:W3CDTF">2025-11-02T15:42:15Z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mplianceAssetId">
    <vt:lpwstr/>
  </property>
  <property fmtid="{D5CDD505-2E9C-101B-9397-08002B2CF9AE}" pid="4" name="TriggerFlowInfo">
    <vt:lpwstr/>
  </property>
  <property fmtid="{D5CDD505-2E9C-101B-9397-08002B2CF9AE}" pid="5" name="TemplateUrl">
    <vt:lpwstr/>
  </property>
  <property fmtid="{D5CDD505-2E9C-101B-9397-08002B2CF9AE}" pid="6" name="_ExtendedDescription">
    <vt:lpwstr/>
  </property>
  <property fmtid="{D5CDD505-2E9C-101B-9397-08002B2CF9AE}" pid="7" name="xd_Signature">
    <vt:lpwstr/>
  </property>
  <property fmtid="{D5CDD505-2E9C-101B-9397-08002B2CF9AE}" pid="8" name="xd_ProgID">
    <vt:lpwstr/>
  </property>
  <property fmtid="{D5CDD505-2E9C-101B-9397-08002B2CF9AE}" pid="9" name="ContentTypeId">
    <vt:lpwstr>0x010100E52591365DD56D4D8750E674CD62EF32</vt:lpwstr>
  </property>
  <property fmtid="{D5CDD505-2E9C-101B-9397-08002B2CF9AE}" pid="10" name="Order">
    <vt:lpwstr>50229400.0000000</vt:lpwstr>
  </property>
</Properties>
</file>